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08" r:id="rId5"/>
    <p:sldId id="257" r:id="rId6"/>
    <p:sldId id="292" r:id="rId7"/>
    <p:sldId id="339" r:id="rId8"/>
    <p:sldId id="335" r:id="rId9"/>
    <p:sldId id="328" r:id="rId10"/>
    <p:sldId id="318" r:id="rId11"/>
    <p:sldId id="314" r:id="rId12"/>
    <p:sldId id="338" r:id="rId13"/>
    <p:sldId id="336" r:id="rId14"/>
    <p:sldId id="297" r:id="rId15"/>
    <p:sldId id="299" r:id="rId16"/>
    <p:sldId id="300" r:id="rId17"/>
    <p:sldId id="342" r:id="rId18"/>
    <p:sldId id="269" r:id="rId19"/>
    <p:sldId id="337" r:id="rId20"/>
    <p:sldId id="341" r:id="rId21"/>
    <p:sldId id="286" r:id="rId22"/>
  </p:sldIdLst>
  <p:sldSz cx="18288000" cy="10287000"/>
  <p:notesSz cx="7010400" cy="92964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ontserrat" panose="020B0604020202020204" charset="0"/>
      <p:regular r:id="rId29"/>
      <p:bold r:id="rId30"/>
      <p:italic r:id="rId31"/>
      <p:boldItalic r:id="rId32"/>
    </p:embeddedFont>
    <p:embeddedFont>
      <p:font typeface="Montserrat Bold" panose="020B0604020202020204" charset="0"/>
      <p:regular r:id="rId33"/>
      <p:bold r:id="rId34"/>
    </p:embeddedFont>
    <p:embeddedFont>
      <p:font typeface="Montserrat Extra-Bold" panose="020B0604020202020204" charset="0"/>
      <p:regular r:id="rId35"/>
    </p:embeddedFont>
    <p:embeddedFont>
      <p:font typeface="Montserrat Medium" panose="020B0604020202020204" charset="0"/>
      <p:regular r:id="rId36"/>
      <p:italic r:id="rId37"/>
    </p:embeddedFont>
    <p:embeddedFont>
      <p:font typeface="Montserrat SemiBold" panose="020B0604020202020204" charset="0"/>
      <p:bold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A693BB3-4AFE-255D-FBE7-798EBBAD66A6}" name="Peter Asen" initials="PA" userId="S::pasen@provhousing.org::801ec4ab-7cb0-4f09-8f5d-fcd0489145e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D73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F8E44C-9D75-41CF-A381-93EB770AD7BA}" v="42" dt="2023-05-10T16:51:49.261"/>
    <p1510:client id="{133FA282-796A-1F43-F114-B2F5B01594DE}" v="82" dt="2023-05-12T18:44:26.895"/>
    <p1510:client id="{34CCA3D4-1590-BF8D-4DE0-CB5EAE6FFAC1}" v="1" dt="2023-05-15T17:42:02.605"/>
    <p1510:client id="{60559FC5-CD0D-311C-7043-D6713E6213DF}" v="367" dt="2023-05-12T12:19:11.205"/>
    <p1510:client id="{7D9F61C2-1492-535C-0E2B-7D95CF850142}" v="104" dt="2023-05-15T14:34:53.096"/>
    <p1510:client id="{CFA41280-3F5B-0B39-EF0C-FD31E507D3A3}" v="2" dt="2023-05-12T13:38:35.569"/>
    <p1510:client id="{B9E2D76D-5ED4-A043-C552-C33EADC54B6D}" v="316" dt="2023-05-15T14:39:00.654"/>
    <p1510:client id="{9E9476E9-998A-5FA3-F2EA-252A595669A2}" v="64" dt="2023-05-10T16:47:00.475"/>
    <p1510:client id="{D10AAC50-048D-9A98-9075-0F03C2838BF5}" v="75" dt="2023-05-15T20:34:18.238"/>
    <p1510:client id="{E0A0BEF2-0260-7D5B-BF91-838CB1BEB912}" v="75" dt="2023-05-12T19:54:13"/>
    <p1510:client id="{E2336C9F-DB1D-3376-B8C3-840B7F653C69}" v="168" dt="2023-05-10T16:55:37.3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4" d="100"/>
          <a:sy n="44" d="100"/>
        </p:scale>
        <p:origin x="72" y="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7.xml"/><Relationship Id="rId34" Type="http://schemas.openxmlformats.org/officeDocument/2006/relationships/font" Target="fonts/font10.fntdata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presProps" Target="presProps.xml"/><Relationship Id="rId45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7.fntdata"/><Relationship Id="rId44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Relationship Id="rId20" Type="http://schemas.openxmlformats.org/officeDocument/2006/relationships/slide" Target="slides/slide16.xml"/><Relationship Id="rId41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1E158C-20DD-DB05-7B3F-E7812D1853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5E9E4D-7197-73C2-0A19-1AECF9FA71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F74DDA-340F-4031-AC3B-347EF9A11896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FEC49B5-8AAF-601E-AC6C-CB31FD4F0B0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94E52BD-C31C-8007-C7AD-33E5A10DC6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E91556-FB9B-4B9C-BC04-35337E69CF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86541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A18C41F-F24C-40CB-97DB-FC8F4C16A49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D82818C-921F-432B-AB5A-B3E6E63EC7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95166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F1BC59-08DE-C508-1F06-E6489421AD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5722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D6E0A1-305D-3487-4F1A-7AB175AFB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27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604DE2-E1E4-64EA-C0B3-D4D7568C6C5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9043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36F0C-FBC8-BBE2-3984-9075F72E5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385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99FD64-7A87-81FC-0FC5-FFF2C477BC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844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BF4CE7-18C5-8356-7777-50EF0CB725A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9284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95125" y="0"/>
            <a:ext cx="4050453" cy="34861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354263" y="520700"/>
            <a:ext cx="4638675" cy="26098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4720" y="3305386"/>
            <a:ext cx="7477760" cy="3132694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r>
              <a:rPr lang="en-US"/>
              <a:t>Note: This problem is not unique to RI, but as noted in last bullet it may be more acute here than some places.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Second bullet </a:t>
            </a:r>
            <a:r>
              <a:rPr lang="en-US" sz="1200">
                <a:latin typeface="Montserrat Medium"/>
              </a:rPr>
              <a:t>(assuming RI matched federal need and had no deterioration since 2011)</a:t>
            </a:r>
          </a:p>
          <a:p>
            <a:r>
              <a:rPr lang="en-US"/>
              <a:t>Third bullet takes $3155/yr, inflates for 2011-23 inflation, and multiplies by 9,049 units</a:t>
            </a:r>
          </a:p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10774"/>
            <a:ext cx="4050453" cy="347002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58296E-2415-866C-F4B7-5DFD7F788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New resources – Emergency Housing Vouchers (159), Mainstream vouchers (hundreds of new since 2019), FYIs (five agencies so far), FUPs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DF374-E3FA-922A-4F8A-82DD9C1DC7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015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1700E5-0E3C-4237-EFAC-DD99AB7EB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2397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A6550-A82A-9687-6737-2CB3025186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009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D845AD-299A-6044-E048-F3C43D08B3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2402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4C877A-E13B-0D61-7979-6C67B5E2CB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227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83FA65-AFD7-769D-16B3-2C1FFF8208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191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654565-139E-4482-7C08-7001DC4D52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6950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4772C0-30B7-DA96-9FAF-BE7CB673BDA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598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4168EC-21D0-8785-02D8-E3E8C9672E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694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CB7C0D-C238-2381-2FA3-7288C1E67A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740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16A89-4FE3-5199-E025-849581DC6D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82818C-921F-432B-AB5A-B3E6E63EC72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139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43898-80CC-43A9-8709-75B655ED0A60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AF833-565A-4071-BA46-757C12CC8326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529A8-9057-4692-BC6B-F44AD5D8FD2F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8A0C3-2CA1-489A-97AC-E9E4CD52EEE4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0F1D57-EA9E-482B-A5F6-4A5E7DD8815D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CE0E57-74D2-47B4-9074-F4ACED88C1D7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7E4DC-8931-4216-823E-E65DBAA18747}" type="datetime1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DCFC95-80B0-4E60-B941-86FCBEF9200C}" type="datetime1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9128A5-684F-41FB-B980-69B2742591A8}" type="datetime1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CE965-6AFE-496A-9F38-E34C688E0088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1F618F-F973-4FD6-ACFF-B8B1E7C19BBE}" type="datetime1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DBB871-8944-4058-B38B-481C57AF66E6}" type="datetime1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-up of a logo&#10;&#10;Description automatically generated with medium confidence">
            <a:extLst>
              <a:ext uri="{FF2B5EF4-FFF2-40B4-BE49-F238E27FC236}">
                <a16:creationId xmlns:a16="http://schemas.microsoft.com/office/drawing/2014/main" id="{2793A283-18E2-AF9C-A43A-4A9BEE4107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66" y="-21046"/>
            <a:ext cx="5274984" cy="3952721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447800" y="8953500"/>
            <a:ext cx="5099376" cy="27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0"/>
              </a:lnSpc>
            </a:pPr>
            <a:r>
              <a:rPr lang="en-US" sz="2050" b="1">
                <a:solidFill>
                  <a:srgbClr val="FFFFFF"/>
                </a:solidFill>
                <a:latin typeface="Montserrat"/>
              </a:rPr>
              <a:t>www.provhousing.org</a:t>
            </a:r>
          </a:p>
        </p:txBody>
      </p:sp>
      <p:sp>
        <p:nvSpPr>
          <p:cNvPr id="9" name="AutoShape 9"/>
          <p:cNvSpPr/>
          <p:nvPr/>
        </p:nvSpPr>
        <p:spPr>
          <a:xfrm>
            <a:off x="1089314" y="5321190"/>
            <a:ext cx="2261045" cy="0"/>
          </a:xfrm>
          <a:prstGeom prst="line">
            <a:avLst/>
          </a:prstGeom>
          <a:ln w="104775" cap="rnd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10" name="TextBox 10"/>
          <p:cNvSpPr txBox="1"/>
          <p:nvPr/>
        </p:nvSpPr>
        <p:spPr>
          <a:xfrm>
            <a:off x="1364673" y="2182091"/>
            <a:ext cx="9704526" cy="1033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80"/>
              </a:lnSpc>
            </a:pPr>
            <a:endParaRPr lang="en-US" sz="6200" b="1">
              <a:solidFill>
                <a:srgbClr val="FFFFFF"/>
              </a:solidFill>
              <a:latin typeface="Montserrat Bold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7A0769C-B452-8631-A5A8-6378CEAD9A61}"/>
              </a:ext>
            </a:extLst>
          </p:cNvPr>
          <p:cNvSpPr txBox="1"/>
          <p:nvPr/>
        </p:nvSpPr>
        <p:spPr>
          <a:xfrm>
            <a:off x="253666" y="2979294"/>
            <a:ext cx="6193383" cy="206210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3200">
              <a:latin typeface="Montserrat SemiBold" panose="00000700000000000000" pitchFamily="2" charset="0"/>
            </a:endParaRPr>
          </a:p>
          <a:p>
            <a:r>
              <a:rPr lang="en-US" sz="3200" b="1">
                <a:latin typeface="Montserrat Medium"/>
              </a:rPr>
              <a:t>A partner in preserving &amp; expanding deeply affordable housing </a:t>
            </a:r>
          </a:p>
        </p:txBody>
      </p:sp>
      <p:pic>
        <p:nvPicPr>
          <p:cNvPr id="11" name="Picture 10" descr="A picture containing outdoor, sky, cloud, building&#10;&#10;Description automatically generated">
            <a:extLst>
              <a:ext uri="{FF2B5EF4-FFF2-40B4-BE49-F238E27FC236}">
                <a16:creationId xmlns:a16="http://schemas.microsoft.com/office/drawing/2014/main" id="{8F532E61-866A-0E63-6B7C-88266ACC9E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66"/>
          <a:stretch/>
        </p:blipFill>
        <p:spPr>
          <a:xfrm>
            <a:off x="6659880" y="2397918"/>
            <a:ext cx="11628120" cy="706739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7DB909D-65CB-2D05-319A-EC396C69C917}"/>
              </a:ext>
            </a:extLst>
          </p:cNvPr>
          <p:cNvSpPr txBox="1"/>
          <p:nvPr/>
        </p:nvSpPr>
        <p:spPr>
          <a:xfrm>
            <a:off x="0" y="6494880"/>
            <a:ext cx="6659879" cy="2970429"/>
          </a:xfrm>
          <a:prstGeom prst="rect">
            <a:avLst/>
          </a:prstGeom>
          <a:solidFill>
            <a:srgbClr val="3D739F"/>
          </a:solidFill>
        </p:spPr>
        <p:txBody>
          <a:bodyPr wrap="square">
            <a:spAutoFit/>
          </a:bodyPr>
          <a:lstStyle/>
          <a:p>
            <a:pPr algn="r">
              <a:lnSpc>
                <a:spcPts val="3779"/>
              </a:lnSpc>
            </a:pPr>
            <a:r>
              <a:rPr lang="en-US" sz="2400" b="1">
                <a:solidFill>
                  <a:schemeClr val="bg1"/>
                </a:solidFill>
                <a:latin typeface="Montserrat SemiBold" panose="00000700000000000000" pitchFamily="2" charset="0"/>
              </a:rPr>
              <a:t>Presentation to the House of Representatives Special Legislative Commission to Study Housing Affordability </a:t>
            </a:r>
          </a:p>
          <a:p>
            <a:pPr algn="r">
              <a:lnSpc>
                <a:spcPts val="3779"/>
              </a:lnSpc>
            </a:pPr>
            <a:endParaRPr lang="en-US" sz="2400" b="1">
              <a:solidFill>
                <a:schemeClr val="bg1"/>
              </a:solidFill>
              <a:latin typeface="Montserrat SemiBold" panose="00000700000000000000" pitchFamily="2" charset="0"/>
            </a:endParaRPr>
          </a:p>
          <a:p>
            <a:pPr algn="r">
              <a:lnSpc>
                <a:spcPts val="3779"/>
              </a:lnSpc>
            </a:pPr>
            <a:r>
              <a:rPr lang="en-US" sz="2400" b="1">
                <a:solidFill>
                  <a:schemeClr val="bg1"/>
                </a:solidFill>
                <a:latin typeface="Montserrat SemiBold" panose="00000700000000000000" pitchFamily="2" charset="0"/>
              </a:rPr>
              <a:t>May 16, 2023</a:t>
            </a:r>
          </a:p>
        </p:txBody>
      </p:sp>
    </p:spTree>
    <p:extLst>
      <p:ext uri="{BB962C8B-B14F-4D97-AF65-F5344CB8AC3E}">
        <p14:creationId xmlns:p14="http://schemas.microsoft.com/office/powerpoint/2010/main" val="20633998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860557" y="548873"/>
            <a:ext cx="8606616" cy="2922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 b="1">
                <a:solidFill>
                  <a:srgbClr val="002060"/>
                </a:solidFill>
                <a:latin typeface="Montserrat Extra-Bold"/>
              </a:rPr>
              <a:t>Our Impact</a:t>
            </a:r>
          </a:p>
          <a:p>
            <a:pPr algn="ctr">
              <a:lnSpc>
                <a:spcPts val="8000"/>
              </a:lnSpc>
              <a:spcBef>
                <a:spcPct val="0"/>
              </a:spcBef>
            </a:pPr>
            <a:endParaRPr lang="en-US" sz="8000" b="1">
              <a:solidFill>
                <a:srgbClr val="002060"/>
              </a:solidFill>
              <a:latin typeface="Montserrat Extra-Bold"/>
            </a:endParaRPr>
          </a:p>
          <a:p>
            <a:pPr algn="ctr">
              <a:lnSpc>
                <a:spcPts val="8000"/>
              </a:lnSpc>
              <a:spcBef>
                <a:spcPct val="0"/>
              </a:spcBef>
            </a:pPr>
            <a:endParaRPr lang="en-US" sz="3200" b="1">
              <a:solidFill>
                <a:srgbClr val="002060"/>
              </a:solidFill>
              <a:highlight>
                <a:srgbClr val="FFFF00"/>
              </a:highlight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5BAAB-9D56-404D-E93C-EB2B74C88E4E}"/>
              </a:ext>
            </a:extLst>
          </p:cNvPr>
          <p:cNvSpPr txBox="1"/>
          <p:nvPr/>
        </p:nvSpPr>
        <p:spPr>
          <a:xfrm>
            <a:off x="1079251" y="1869856"/>
            <a:ext cx="8471062" cy="895629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</a:rPr>
              <a:t>34,504 residents housed in Public Housing and Section 8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</a:rPr>
              <a:t>Among the most vulnerable in state with average family income $18,475; 32% youth and 23% elderly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Montserrat Medium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  <a:cs typeface="Calibri"/>
              </a:rPr>
              <a:t>942 Project Based Voucher units supporting privately owned affordable housing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Montserrat Medium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  <a:cs typeface="Calibri"/>
              </a:rPr>
              <a:t>$88.9M in payments to landlords in 2022 to support Section 8 participants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Montserrat Medium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  <a:cs typeface="Calibri"/>
              </a:rPr>
              <a:t>PILOT payments to two dozen communities across the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Montserrat Medium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Montserrat Medium"/>
              <a:cs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FFC5337-9BA7-84E0-31CA-A8D86A510A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9007" y="1869856"/>
            <a:ext cx="7766384" cy="51901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0DA345-D484-AE9C-CC4A-4DA8C63653B6}"/>
              </a:ext>
            </a:extLst>
          </p:cNvPr>
          <p:cNvSpPr txBox="1"/>
          <p:nvPr/>
        </p:nvSpPr>
        <p:spPr>
          <a:xfrm>
            <a:off x="9769007" y="7102049"/>
            <a:ext cx="663616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latin typeface="Montserrat Medium" panose="00000600000000000000" pitchFamily="2" charset="0"/>
              </a:rPr>
              <a:t>Burns Court in Pawtucket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64D2D1-78D4-546D-295A-C4CD522B6D9A}"/>
              </a:ext>
            </a:extLst>
          </p:cNvPr>
          <p:cNvSpPr/>
          <p:nvPr/>
        </p:nvSpPr>
        <p:spPr>
          <a:xfrm>
            <a:off x="9996055" y="7834745"/>
            <a:ext cx="7766384" cy="20989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0CE9D3-5240-26F5-31B2-6663094FAD6B}"/>
              </a:ext>
            </a:extLst>
          </p:cNvPr>
          <p:cNvSpPr txBox="1"/>
          <p:nvPr/>
        </p:nvSpPr>
        <p:spPr>
          <a:xfrm>
            <a:off x="10223103" y="8121965"/>
            <a:ext cx="753933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bg1"/>
                </a:solidFill>
                <a:latin typeface="Montserrat Medium" panose="00000600000000000000" pitchFamily="2" charset="0"/>
              </a:rPr>
              <a:t>Statewide data being gathered: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Montserrat Medium" panose="00000600000000000000" pitchFamily="2" charset="0"/>
              </a:rPr>
              <a:t>Employment by PHAs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Montserrat Medium" panose="00000600000000000000" pitchFamily="2" charset="0"/>
              </a:rPr>
              <a:t>Construction contracts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latin typeface="Montserrat Medium" panose="00000600000000000000" pitchFamily="2" charset="0"/>
              </a:rPr>
              <a:t>Utility payments</a:t>
            </a:r>
          </a:p>
        </p:txBody>
      </p:sp>
    </p:spTree>
    <p:extLst>
      <p:ext uri="{BB962C8B-B14F-4D97-AF65-F5344CB8AC3E}">
        <p14:creationId xmlns:p14="http://schemas.microsoft.com/office/powerpoint/2010/main" val="34057103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649648" y="0"/>
            <a:ext cx="7638352" cy="10287000"/>
            <a:chOff x="0" y="0"/>
            <a:chExt cx="10184469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l="25249" r="25249"/>
            <a:stretch>
              <a:fillRect/>
            </a:stretch>
          </p:blipFill>
          <p:spPr>
            <a:xfrm>
              <a:off x="0" y="0"/>
              <a:ext cx="10184469" cy="13716000"/>
            </a:xfrm>
            <a:prstGeom prst="rect">
              <a:avLst/>
            </a:prstGeom>
          </p:spPr>
        </p:pic>
      </p:grpSp>
      <p:sp>
        <p:nvSpPr>
          <p:cNvPr id="5" name="TextBox 5"/>
          <p:cNvSpPr txBox="1"/>
          <p:nvPr/>
        </p:nvSpPr>
        <p:spPr>
          <a:xfrm>
            <a:off x="587864" y="763003"/>
            <a:ext cx="9486675" cy="648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4900">
                <a:solidFill>
                  <a:srgbClr val="19598D"/>
                </a:solidFill>
                <a:latin typeface="Montserrat Extra-Bold"/>
              </a:rPr>
              <a:t>Our Public Housing Families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347323" y="1899333"/>
            <a:ext cx="10057765" cy="64017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14,222 residents of public housing</a:t>
            </a:r>
            <a:endParaRPr lang="en-US" sz="2600" dirty="0">
              <a:solidFill>
                <a:srgbClr val="000000"/>
              </a:solidFill>
              <a:latin typeface="Montserrat Medium"/>
              <a:cs typeface="Calibri"/>
            </a:endParaRP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23% of residents are under the age of 18</a:t>
            </a: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38% of residents are elderly</a:t>
            </a: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42% of households have a member with a disability</a:t>
            </a: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82% White, 13% Black; </a:t>
            </a:r>
            <a:r>
              <a:rPr lang="en-US" sz="2600" dirty="0">
                <a:latin typeface="Montserrat Medium"/>
                <a:ea typeface="+mn-lt"/>
                <a:cs typeface="+mn-lt"/>
              </a:rPr>
              <a:t>1% Asian,</a:t>
            </a:r>
            <a:r>
              <a:rPr lang="en-US" sz="2600" dirty="0">
                <a:ea typeface="+mn-lt"/>
                <a:cs typeface="+mn-lt"/>
              </a:rPr>
              <a:t> </a:t>
            </a:r>
            <a:r>
              <a:rPr lang="en-US" sz="2600" dirty="0">
                <a:solidFill>
                  <a:srgbClr val="000000"/>
                </a:solidFill>
                <a:latin typeface="Montserrat Medium"/>
              </a:rPr>
              <a:t>1% Native American, 2% Other</a:t>
            </a:r>
            <a:endParaRPr lang="en-US" sz="2600" dirty="0">
              <a:solidFill>
                <a:srgbClr val="000000"/>
              </a:solidFill>
              <a:latin typeface="Montserrat Medium"/>
              <a:ea typeface="Calibri"/>
              <a:cs typeface="Calibri"/>
            </a:endParaRP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34% Hispanic (may be any race)</a:t>
            </a:r>
            <a:endParaRPr lang="en-US" sz="2600" dirty="0">
              <a:latin typeface="Montserrat Medium"/>
              <a:ea typeface="+mn-lt"/>
              <a:cs typeface="+mn-lt"/>
            </a:endParaRP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17% of all households are female headed households with children</a:t>
            </a: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23% of families have employment as a source of income</a:t>
            </a:r>
          </a:p>
          <a:p>
            <a:pPr marL="582295" lvl="1" indent="-290830">
              <a:buFont typeface="Arial"/>
              <a:buChar char="•"/>
            </a:pPr>
            <a:endParaRPr lang="en-US" sz="2600">
              <a:solidFill>
                <a:srgbClr val="000000"/>
              </a:solidFill>
              <a:highlight>
                <a:srgbClr val="FFFF00"/>
              </a:highlight>
              <a:latin typeface="Montserrat Medium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CEC2E0-FE24-D773-0596-615F34C67DD3}"/>
              </a:ext>
            </a:extLst>
          </p:cNvPr>
          <p:cNvSpPr txBox="1"/>
          <p:nvPr/>
        </p:nvSpPr>
        <p:spPr>
          <a:xfrm>
            <a:off x="273581" y="8087162"/>
            <a:ext cx="9743533" cy="1692771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582295" lvl="1" indent="-290830">
              <a:buFont typeface="Arial"/>
              <a:buChar char="•"/>
            </a:pPr>
            <a:r>
              <a:rPr lang="en-US" sz="2600">
                <a:solidFill>
                  <a:schemeClr val="bg1"/>
                </a:solidFill>
                <a:latin typeface="Montserrat Medium"/>
              </a:rPr>
              <a:t>Average annual family income is $18,998</a:t>
            </a:r>
            <a:endParaRPr lang="en-US" sz="2600">
              <a:solidFill>
                <a:schemeClr val="bg1"/>
              </a:solidFill>
              <a:ea typeface="Calibri"/>
              <a:cs typeface="Calibri"/>
            </a:endParaRPr>
          </a:p>
          <a:p>
            <a:pPr marL="582295" lvl="1" indent="-290830">
              <a:buFont typeface="Arial"/>
              <a:buChar char="•"/>
            </a:pPr>
            <a:endParaRPr lang="en-US" sz="2600">
              <a:solidFill>
                <a:schemeClr val="bg1"/>
              </a:solidFill>
              <a:latin typeface="Montserrat Medium"/>
            </a:endParaRPr>
          </a:p>
          <a:p>
            <a:pPr marL="582295" lvl="1" indent="-290830">
              <a:buFont typeface="Arial"/>
              <a:buChar char="•"/>
            </a:pPr>
            <a:r>
              <a:rPr lang="en-US" sz="2600">
                <a:solidFill>
                  <a:schemeClr val="bg1"/>
                </a:solidFill>
                <a:latin typeface="Montserrat Medium"/>
              </a:rPr>
              <a:t>56% of families have incomes below 30% AMI</a:t>
            </a:r>
          </a:p>
          <a:p>
            <a:endParaRPr lang="en-US" sz="260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Father and son puzzle">
            <a:extLst>
              <a:ext uri="{FF2B5EF4-FFF2-40B4-BE49-F238E27FC236}">
                <a16:creationId xmlns:a16="http://schemas.microsoft.com/office/drawing/2014/main" id="{8885F57F-61E9-21BF-FB98-D995EA5922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6" y="2648986"/>
            <a:ext cx="9993727" cy="6845935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48285" y="792111"/>
            <a:ext cx="9486675" cy="661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00"/>
              </a:lnSpc>
              <a:spcBef>
                <a:spcPct val="0"/>
              </a:spcBef>
            </a:pPr>
            <a:r>
              <a:rPr lang="en-US" sz="6000">
                <a:solidFill>
                  <a:srgbClr val="19598D"/>
                </a:solidFill>
                <a:latin typeface="Montserrat Extra-Bold"/>
              </a:rPr>
              <a:t>Our Section 8 Families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087477" y="1361052"/>
            <a:ext cx="7967265" cy="71251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20,282 residents served</a:t>
            </a:r>
            <a:endParaRPr lang="en-US" sz="2600">
              <a:solidFill>
                <a:srgbClr val="000000"/>
              </a:solidFill>
              <a:latin typeface="Montserrat Medium"/>
              <a:cs typeface="Calibri"/>
            </a:endParaRP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38% are under 18 years</a:t>
            </a: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13% of residents are elderly</a:t>
            </a:r>
            <a:endParaRPr lang="en-US" sz="2600" dirty="0">
              <a:latin typeface="Montserrat Medium"/>
              <a:cs typeface="Calibri"/>
            </a:endParaRP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45% of households have a member with a disability</a:t>
            </a: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Residents identify as 75% White; 19% Black; 2% Native American, 1% Asian, 3% other; </a:t>
            </a:r>
            <a:endParaRPr lang="en-US" sz="2600">
              <a:solidFill>
                <a:srgbClr val="000000"/>
              </a:solidFill>
              <a:latin typeface="Montserrat Medium"/>
              <a:ea typeface="Calibri"/>
              <a:cs typeface="Calibri"/>
            </a:endParaRP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34% Hispanic (may be any race)</a:t>
            </a:r>
            <a:endParaRPr lang="en-US" sz="2600">
              <a:ea typeface="Calibri"/>
              <a:cs typeface="Calibri"/>
            </a:endParaRP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39% of all households are female headed households with children</a:t>
            </a: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 dirty="0">
                <a:solidFill>
                  <a:srgbClr val="000000"/>
                </a:solidFill>
                <a:latin typeface="Montserrat Medium"/>
              </a:rPr>
              <a:t>36% of families have employment as a source of income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27C70E-AC18-0027-43B3-B597D6E6F797}"/>
              </a:ext>
            </a:extLst>
          </p:cNvPr>
          <p:cNvSpPr txBox="1"/>
          <p:nvPr/>
        </p:nvSpPr>
        <p:spPr>
          <a:xfrm>
            <a:off x="10150916" y="8391378"/>
            <a:ext cx="7838217" cy="1825180"/>
          </a:xfrm>
          <a:prstGeom prst="rect">
            <a:avLst/>
          </a:prstGeom>
          <a:solidFill>
            <a:schemeClr val="accent2"/>
          </a:solidFill>
        </p:spPr>
        <p:txBody>
          <a:bodyPr wrap="square" lIns="91440" tIns="45720" rIns="91440" bIns="45720" anchor="t">
            <a:spAutoFit/>
          </a:bodyPr>
          <a:lstStyle/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>
                <a:solidFill>
                  <a:schemeClr val="bg1"/>
                </a:solidFill>
                <a:latin typeface="Montserrat Medium"/>
              </a:rPr>
              <a:t>Average annual family income is $18,493</a:t>
            </a:r>
            <a:endParaRPr lang="en-US" sz="2600">
              <a:solidFill>
                <a:schemeClr val="bg1"/>
              </a:solidFill>
              <a:ea typeface="Calibri"/>
              <a:cs typeface="Calibri"/>
            </a:endParaRPr>
          </a:p>
          <a:p>
            <a:pPr marL="582295" lvl="1" indent="-290830">
              <a:lnSpc>
                <a:spcPct val="150000"/>
              </a:lnSpc>
              <a:buFont typeface="Arial"/>
              <a:buChar char="•"/>
            </a:pPr>
            <a:r>
              <a:rPr lang="en-US" sz="2600">
                <a:solidFill>
                  <a:schemeClr val="bg1"/>
                </a:solidFill>
                <a:latin typeface="Montserrat Medium"/>
              </a:rPr>
              <a:t>At least 75% of participants must have incomes below 30% AMI at admission</a:t>
            </a:r>
          </a:p>
        </p:txBody>
      </p:sp>
    </p:spTree>
    <p:extLst>
      <p:ext uri="{BB962C8B-B14F-4D97-AF65-F5344CB8AC3E}">
        <p14:creationId xmlns:p14="http://schemas.microsoft.com/office/powerpoint/2010/main" val="24382090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360438" y="899791"/>
            <a:ext cx="15596667" cy="10604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>
                <a:solidFill>
                  <a:srgbClr val="19598D"/>
                </a:solidFill>
                <a:latin typeface="Montserrat Extra-Bold"/>
              </a:rPr>
              <a:t>Main Challenges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69387" y="2416877"/>
            <a:ext cx="14492286" cy="8738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065" lvl="1" indent="-323215" algn="just">
              <a:lnSpc>
                <a:spcPts val="4199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ontserrat Medium"/>
              </a:rPr>
              <a:t>Decades long waiting lists – 23,000+ on centralized waiting list</a:t>
            </a:r>
          </a:p>
          <a:p>
            <a:pPr marL="647065" lvl="1" indent="-323215">
              <a:lnSpc>
                <a:spcPts val="4199"/>
              </a:lnSpc>
              <a:spcBef>
                <a:spcPts val="600"/>
              </a:spcBef>
              <a:spcAft>
                <a:spcPts val="600"/>
              </a:spcAft>
              <a:buFont typeface="Arial,Sans-Serif"/>
              <a:buChar char="•"/>
            </a:pPr>
            <a:r>
              <a:rPr lang="en-US" sz="3200">
                <a:solidFill>
                  <a:srgbClr val="000000"/>
                </a:solidFill>
                <a:latin typeface="Montserrat Medium"/>
                <a:ea typeface="+mn-lt"/>
                <a:cs typeface="+mn-lt"/>
              </a:rPr>
              <a:t>PHAs don’t have a “seat at the table” – but are providers of more than 20,000 housing units and subsidies in RI</a:t>
            </a:r>
            <a:endParaRPr lang="en-US" sz="3200">
              <a:latin typeface="Montserrat Medium"/>
              <a:ea typeface="+mn-lt"/>
              <a:cs typeface="+mn-lt"/>
            </a:endParaRPr>
          </a:p>
          <a:p>
            <a:pPr marL="647065" lvl="1" indent="-323215" algn="just">
              <a:lnSpc>
                <a:spcPts val="4199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ontserrat Medium"/>
              </a:rPr>
              <a:t>Eviction vs. Mission: Seeking to preserve housing for those who need it but needing to evict at times for matters of safety or unpaid rent</a:t>
            </a:r>
            <a:endParaRPr lang="en-US">
              <a:latin typeface="Montserrat Medium"/>
            </a:endParaRPr>
          </a:p>
          <a:p>
            <a:pPr marL="647065" lvl="1" indent="-323215" algn="just">
              <a:lnSpc>
                <a:spcPts val="4199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ontserrat Medium"/>
              </a:rPr>
              <a:t>Backlog of Capital Needs / Maintaining Properties with Insufficient Capital Funds</a:t>
            </a:r>
          </a:p>
          <a:p>
            <a:pPr marL="647065" lvl="1" indent="-323215" algn="just">
              <a:lnSpc>
                <a:spcPts val="4199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ontserrat Medium"/>
              </a:rPr>
              <a:t>Rent Collection Post-COVID</a:t>
            </a:r>
          </a:p>
          <a:p>
            <a:pPr marL="647065" lvl="1" indent="-323215" algn="just">
              <a:lnSpc>
                <a:spcPts val="4199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ontserrat Medium"/>
              </a:rPr>
              <a:t>HUD Oversight and Regulations</a:t>
            </a:r>
          </a:p>
          <a:p>
            <a:pPr marL="647065" lvl="1" indent="-323215" algn="just">
              <a:lnSpc>
                <a:spcPts val="4199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r>
              <a:rPr lang="en-US" sz="3200">
                <a:solidFill>
                  <a:srgbClr val="000000"/>
                </a:solidFill>
                <a:latin typeface="Montserrat Medium"/>
              </a:rPr>
              <a:t>Mental and Behavioral Health Challenges and Limited Supportive Services</a:t>
            </a:r>
          </a:p>
          <a:p>
            <a:pPr marL="647065" lvl="1" indent="-323215">
              <a:lnSpc>
                <a:spcPts val="4199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200">
              <a:solidFill>
                <a:srgbClr val="000000"/>
              </a:solidFill>
              <a:latin typeface="Montserrat Medium"/>
            </a:endParaRPr>
          </a:p>
          <a:p>
            <a:pPr marL="647065" lvl="1" indent="-323215">
              <a:lnSpc>
                <a:spcPts val="4199"/>
              </a:lnSpc>
              <a:spcBef>
                <a:spcPts val="600"/>
              </a:spcBef>
              <a:spcAft>
                <a:spcPts val="600"/>
              </a:spcAft>
              <a:buFont typeface="Arial"/>
              <a:buChar char="•"/>
            </a:pPr>
            <a:endParaRPr lang="en-US" sz="3200">
              <a:solidFill>
                <a:srgbClr val="000000"/>
              </a:solidFill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9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28700" y="990887"/>
            <a:ext cx="16008646" cy="777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>
                <a:solidFill>
                  <a:srgbClr val="19598D"/>
                </a:solidFill>
                <a:latin typeface="Montserrat Extra-Bold"/>
              </a:rPr>
              <a:t>Evictions and Rent Collection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78FA0-8D84-146D-5634-ECA87F62CA55}"/>
              </a:ext>
            </a:extLst>
          </p:cNvPr>
          <p:cNvGrpSpPr/>
          <p:nvPr/>
        </p:nvGrpSpPr>
        <p:grpSpPr>
          <a:xfrm>
            <a:off x="0" y="2137379"/>
            <a:ext cx="14713527" cy="7523664"/>
            <a:chOff x="1343205" y="3592115"/>
            <a:chExt cx="7604618" cy="7738652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" name="AutoShape 4"/>
            <p:cNvSpPr/>
            <p:nvPr/>
          </p:nvSpPr>
          <p:spPr>
            <a:xfrm>
              <a:off x="1343205" y="3592115"/>
              <a:ext cx="7604618" cy="7738652"/>
            </a:xfrm>
            <a:prstGeom prst="rect">
              <a:avLst/>
            </a:pr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1622470" y="4180581"/>
              <a:ext cx="7170240" cy="6542473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latin typeface="Montserrat Medium"/>
                  <a:ea typeface="+mn-lt"/>
                  <a:cs typeface="+mn-lt"/>
                </a:rPr>
                <a:t>With Rent Relief RI, many PHAs worked closely with RI Housing to provide support for as many tenants as possible.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latin typeface="Montserrat Medium"/>
                <a:ea typeface="+mn-lt"/>
                <a:cs typeface="+mn-lt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latin typeface="Montserrat Medium"/>
                  <a:ea typeface="+mn-lt"/>
                  <a:cs typeface="+mn-lt"/>
                </a:rPr>
                <a:t>While majority of tenants do pay their rent, since pandemic programs have ended, some tenants have not returned to paying rent consistently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latin typeface="Montserrat Medium"/>
                <a:ea typeface="+mn-lt"/>
                <a:cs typeface="+mn-lt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latin typeface="Montserrat Medium"/>
                  <a:ea typeface="+mn-lt"/>
                  <a:cs typeface="+mn-lt"/>
                </a:rPr>
                <a:t>PHAs programs reduce tenant’s rent as soon as they are notified of income reductions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latin typeface="Montserrat Medium"/>
                <a:ea typeface="+mn-lt"/>
                <a:cs typeface="+mn-lt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latin typeface="Montserrat Medium"/>
                  <a:ea typeface="+mn-lt"/>
                  <a:cs typeface="+mn-lt"/>
                </a:rPr>
                <a:t>HUD scores PHAs through PHAS system in part based on rent collection </a:t>
              </a:r>
              <a:endParaRPr lang="en-US">
                <a:latin typeface="Calibri"/>
                <a:ea typeface="+mn-lt"/>
                <a:cs typeface="+mn-lt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latin typeface="Montserrat Medium"/>
                <a:ea typeface="+mn-lt"/>
                <a:cs typeface="+mn-lt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latin typeface="Montserrat Medium"/>
                  <a:ea typeface="+mn-lt"/>
                  <a:cs typeface="+mn-lt"/>
                </a:rPr>
                <a:t>HUD now requires 30-day notice before taking tenants to court for nonpayment, as opposed to 14 day for private landlords in RI.</a:t>
              </a:r>
              <a:endParaRPr lang="en-US">
                <a:latin typeface="Calibri"/>
                <a:ea typeface="+mn-lt"/>
                <a:cs typeface="+mn-lt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rgbClr val="FFFFFF"/>
                </a:solidFill>
                <a:latin typeface="Montserrat Medium"/>
                <a:ea typeface="+mn-lt"/>
                <a:cs typeface="+mn-lt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latin typeface="Montserrat Medium"/>
                  <a:ea typeface="+mn-lt"/>
                  <a:cs typeface="+mn-lt"/>
                </a:rPr>
                <a:t>Behavioral evictions: PHAs must address behavior that jeopardizes public safety – PHAs &amp; Judges cannot require tenants to access services</a:t>
              </a:r>
              <a:endParaRPr lang="en-US" sz="2200">
                <a:latin typeface="Montserrat Medium" panose="000006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0540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/>
          <a:srcRect l="885" r="885"/>
          <a:stretch>
            <a:fillRect/>
          </a:stretch>
        </p:blipFill>
        <p:spPr>
          <a:xfrm>
            <a:off x="8915922" y="2329255"/>
            <a:ext cx="8648322" cy="560145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036597" y="798292"/>
            <a:ext cx="13930563" cy="6517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  <a:spcBef>
                <a:spcPct val="0"/>
              </a:spcBef>
            </a:pPr>
            <a:r>
              <a:rPr lang="en-US" sz="6000" b="1">
                <a:solidFill>
                  <a:srgbClr val="19598D"/>
                </a:solidFill>
                <a:latin typeface="Montserrat Bold"/>
              </a:rPr>
              <a:t>Public Housing Capital Needs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55694" y="1910526"/>
            <a:ext cx="7714619" cy="8207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0" lvl="1" indent="-248285" algn="just">
              <a:lnSpc>
                <a:spcPts val="3220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Montserrat Medium"/>
              </a:rPr>
              <a:t>Nationally- </a:t>
            </a:r>
            <a:r>
              <a:rPr lang="en-US" sz="2800" b="1">
                <a:solidFill>
                  <a:srgbClr val="000000"/>
                </a:solidFill>
                <a:latin typeface="Montserrat Medium"/>
              </a:rPr>
              <a:t>$23,365 per unit</a:t>
            </a:r>
            <a:r>
              <a:rPr lang="en-US" sz="2800">
                <a:solidFill>
                  <a:srgbClr val="000000"/>
                </a:solidFill>
                <a:latin typeface="Montserrat Medium"/>
              </a:rPr>
              <a:t> capital needs backlog in 2011 ($26 Billion)</a:t>
            </a:r>
          </a:p>
          <a:p>
            <a:pPr marL="953770" lvl="2" indent="-248285" algn="just">
              <a:lnSpc>
                <a:spcPts val="3220"/>
              </a:lnSpc>
              <a:buFont typeface="Arial"/>
              <a:buChar char="•"/>
            </a:pPr>
            <a:r>
              <a:rPr lang="en-US" sz="2800">
                <a:latin typeface="Montserrat Medium"/>
              </a:rPr>
              <a:t>$3,155 per unit accrued additional needs each year</a:t>
            </a:r>
          </a:p>
          <a:p>
            <a:pPr marL="496570" lvl="1" indent="-248285" algn="just">
              <a:lnSpc>
                <a:spcPts val="3220"/>
              </a:lnSpc>
              <a:buFont typeface="Arial"/>
              <a:buChar char="•"/>
            </a:pPr>
            <a:endParaRPr lang="en-US" sz="2800">
              <a:latin typeface="Montserrat Medium"/>
            </a:endParaRPr>
          </a:p>
          <a:p>
            <a:pPr marL="496570" lvl="1" indent="-248285" algn="just">
              <a:lnSpc>
                <a:spcPts val="3220"/>
              </a:lnSpc>
              <a:buFont typeface="Arial"/>
              <a:buChar char="•"/>
            </a:pPr>
            <a:r>
              <a:rPr lang="en-US" sz="2800" b="1">
                <a:latin typeface="Montserrat Medium"/>
              </a:rPr>
              <a:t>Public Housing Capital Need in Rhode Island would be $290 million in 2023</a:t>
            </a:r>
            <a:r>
              <a:rPr lang="en-US" sz="2800">
                <a:latin typeface="Montserrat Medium"/>
              </a:rPr>
              <a:t> dollars</a:t>
            </a:r>
          </a:p>
          <a:p>
            <a:pPr marL="496570" lvl="1" indent="-248285" algn="just">
              <a:lnSpc>
                <a:spcPts val="3220"/>
              </a:lnSpc>
              <a:buFont typeface="Arial"/>
              <a:buChar char="•"/>
            </a:pPr>
            <a:endParaRPr lang="en-US" sz="2800">
              <a:latin typeface="Montserrat Medium"/>
            </a:endParaRPr>
          </a:p>
          <a:p>
            <a:pPr marL="496570" lvl="1" indent="-248285" algn="just">
              <a:lnSpc>
                <a:spcPts val="3220"/>
              </a:lnSpc>
              <a:buFont typeface="Arial"/>
              <a:buChar char="•"/>
            </a:pPr>
            <a:r>
              <a:rPr lang="en-US" sz="2800" b="1">
                <a:latin typeface="Montserrat Medium"/>
              </a:rPr>
              <a:t>$39 million in increased additional needs annually</a:t>
            </a:r>
            <a:r>
              <a:rPr lang="en-US" sz="2800">
                <a:latin typeface="Montserrat Medium"/>
              </a:rPr>
              <a:t> in RI far exceeds annual capital funding of $26 million (average of just $1M per PHA)</a:t>
            </a:r>
          </a:p>
          <a:p>
            <a:pPr marL="496570" lvl="1" indent="-248285" algn="just">
              <a:lnSpc>
                <a:spcPts val="3220"/>
              </a:lnSpc>
              <a:buFont typeface="Arial"/>
              <a:buChar char="•"/>
            </a:pPr>
            <a:endParaRPr lang="en-US" sz="2800">
              <a:latin typeface="Montserrat Medium"/>
            </a:endParaRPr>
          </a:p>
          <a:p>
            <a:pPr marL="496570" lvl="1" indent="-248285" algn="just">
              <a:lnSpc>
                <a:spcPts val="3220"/>
              </a:lnSpc>
              <a:buFont typeface="Arial"/>
              <a:buChar char="•"/>
            </a:pPr>
            <a:r>
              <a:rPr lang="en-US" sz="2800">
                <a:latin typeface="Montserrat Medium"/>
              </a:rPr>
              <a:t>Needs may be higher in RI than national average due to age of housing and high construction costs</a:t>
            </a:r>
          </a:p>
          <a:p>
            <a:pPr marL="496570" lvl="1" indent="-248285" algn="just">
              <a:lnSpc>
                <a:spcPts val="3220"/>
              </a:lnSpc>
              <a:buFont typeface="Arial"/>
              <a:buChar char="•"/>
            </a:pPr>
            <a:endParaRPr lang="en-US" sz="2800">
              <a:latin typeface="Montserrat Medium"/>
            </a:endParaRPr>
          </a:p>
          <a:p>
            <a:pPr marL="496570" lvl="1" indent="-248285" algn="just">
              <a:lnSpc>
                <a:spcPts val="3220"/>
              </a:lnSpc>
              <a:buFont typeface="Arial"/>
              <a:buChar char="•"/>
            </a:pPr>
            <a:r>
              <a:rPr lang="en-US" sz="2800">
                <a:latin typeface="Montserrat Medium"/>
              </a:rPr>
              <a:t>PHAs required by HUD to have all contract work done at prevailing wage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92464" y="3935345"/>
            <a:ext cx="7540346" cy="3806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0" lvl="1" indent="-248285" algn="just">
              <a:lnSpc>
                <a:spcPts val="3220"/>
              </a:lnSpc>
              <a:buFont typeface="Arial"/>
              <a:buChar char="•"/>
            </a:pPr>
            <a:endParaRPr lang="en-US" sz="2300">
              <a:latin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862834" y="640998"/>
            <a:ext cx="16745803" cy="10259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7200">
                <a:solidFill>
                  <a:srgbClr val="19598D"/>
                </a:solidFill>
                <a:latin typeface="Montserrat Extra-Bold"/>
              </a:rPr>
              <a:t>Our Future Role in Solving Crisis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3457" y="1809281"/>
            <a:ext cx="16541086" cy="85765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47065" lvl="1" indent="-323215" algn="just">
              <a:lnSpc>
                <a:spcPts val="41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Montserrat Medium"/>
              </a:rPr>
              <a:t>PHAs as providers of </a:t>
            </a:r>
            <a:r>
              <a:rPr lang="en-US" sz="2800" u="sng">
                <a:solidFill>
                  <a:srgbClr val="000000"/>
                </a:solidFill>
                <a:latin typeface="Montserrat Medium"/>
              </a:rPr>
              <a:t>deeply</a:t>
            </a:r>
            <a:r>
              <a:rPr lang="en-US" sz="2800">
                <a:solidFill>
                  <a:srgbClr val="000000"/>
                </a:solidFill>
                <a:latin typeface="Montserrat Medium"/>
              </a:rPr>
              <a:t> affordable housing – this needs to be a bigger part of the state’s housing conversation.</a:t>
            </a:r>
          </a:p>
          <a:p>
            <a:pPr marL="781050" lvl="2" algn="just">
              <a:lnSpc>
                <a:spcPts val="4199"/>
              </a:lnSpc>
            </a:pPr>
            <a:endParaRPr lang="en-US" sz="2800" i="1">
              <a:solidFill>
                <a:srgbClr val="000000"/>
              </a:solidFill>
              <a:latin typeface="Montserrat Medium" panose="00000600000000000000" pitchFamily="2" charset="0"/>
            </a:endParaRPr>
          </a:p>
          <a:p>
            <a:pPr marL="647065" lvl="1" indent="-323215" algn="just">
              <a:lnSpc>
                <a:spcPts val="41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Montserrat Medium"/>
              </a:rPr>
              <a:t>PHAs are dynamic, talented and collaborative and are very unique landlords</a:t>
            </a:r>
          </a:p>
          <a:p>
            <a:pPr marL="1238250" lvl="2" indent="-457200" algn="just">
              <a:lnSpc>
                <a:spcPts val="4199"/>
              </a:lnSpc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rgbClr val="000000"/>
                </a:solidFill>
                <a:latin typeface="Montserrat Medium"/>
              </a:rPr>
              <a:t>We can and do develop new affordable housing </a:t>
            </a:r>
            <a:endParaRPr lang="en-US" sz="2800">
              <a:solidFill>
                <a:srgbClr val="000000"/>
              </a:solidFill>
              <a:latin typeface="Montserrat Medium" panose="00000600000000000000" pitchFamily="2" charset="0"/>
            </a:endParaRPr>
          </a:p>
          <a:p>
            <a:pPr marL="1238250" lvl="2" indent="-457200" algn="just">
              <a:lnSpc>
                <a:spcPts val="4199"/>
              </a:lnSpc>
              <a:buFont typeface="Courier New" panose="02070309020205020404" pitchFamily="49" charset="0"/>
              <a:buChar char="o"/>
            </a:pPr>
            <a:r>
              <a:rPr lang="en-US" sz="2800">
                <a:solidFill>
                  <a:srgbClr val="000000"/>
                </a:solidFill>
                <a:latin typeface="Montserrat Medium"/>
              </a:rPr>
              <a:t>We have strong connections to our residents and are well positioned to model supportive housing and cross sector planning initiatives with health and education</a:t>
            </a:r>
          </a:p>
          <a:p>
            <a:pPr marL="647065" lvl="1" indent="-323215" algn="just">
              <a:lnSpc>
                <a:spcPts val="4199"/>
              </a:lnSpc>
              <a:buFont typeface="Arial"/>
              <a:buChar char="•"/>
            </a:pPr>
            <a:endParaRPr lang="en-US" sz="2800">
              <a:solidFill>
                <a:srgbClr val="000000"/>
              </a:solidFill>
              <a:latin typeface="Montserrat Medium" panose="00000600000000000000" pitchFamily="2" charset="0"/>
            </a:endParaRPr>
          </a:p>
          <a:p>
            <a:pPr marL="647065" lvl="1" indent="-323215" algn="just">
              <a:lnSpc>
                <a:spcPts val="4199"/>
              </a:lnSpc>
              <a:buFont typeface="Arial"/>
              <a:buChar char="•"/>
            </a:pPr>
            <a:r>
              <a:rPr lang="en-US" sz="2800">
                <a:solidFill>
                  <a:srgbClr val="000000"/>
                </a:solidFill>
                <a:latin typeface="Montserrat Medium"/>
              </a:rPr>
              <a:t>PHAs need to preserve our 9,049 current public housing units to provide quality housing and dignity to the important population we serve</a:t>
            </a:r>
          </a:p>
          <a:p>
            <a:pPr marL="647065" lvl="1" indent="-323215" algn="just">
              <a:lnSpc>
                <a:spcPts val="4199"/>
              </a:lnSpc>
              <a:buFont typeface="Arial"/>
              <a:buChar char="•"/>
            </a:pPr>
            <a:endParaRPr lang="en-US" sz="2800">
              <a:solidFill>
                <a:srgbClr val="000000"/>
              </a:solidFill>
              <a:latin typeface="Montserrat Medium" panose="00000600000000000000" pitchFamily="2" charset="0"/>
            </a:endParaRPr>
          </a:p>
          <a:p>
            <a:pPr marL="647065" lvl="1" indent="-323215" algn="just">
              <a:lnSpc>
                <a:spcPts val="4199"/>
              </a:lnSpc>
              <a:buFont typeface="Arial,Sans-Serif"/>
              <a:buChar char="•"/>
            </a:pPr>
            <a:r>
              <a:rPr lang="en-US" sz="2800">
                <a:solidFill>
                  <a:srgbClr val="000000"/>
                </a:solidFill>
                <a:latin typeface="Montserrat Medium"/>
                <a:ea typeface="+mn-lt"/>
                <a:cs typeface="+mn-lt"/>
              </a:rPr>
              <a:t>Through Project Based Vouchers, </a:t>
            </a:r>
            <a:r>
              <a:rPr lang="en-US" sz="2800">
                <a:solidFill>
                  <a:srgbClr val="000000"/>
                </a:solidFill>
                <a:latin typeface="Montserrat Medium"/>
              </a:rPr>
              <a:t>PHAs can self-develop support and partner with CDCs and private developers to produce and preserve affordable housing</a:t>
            </a:r>
            <a:endParaRPr lang="en-US" sz="2800">
              <a:solidFill>
                <a:srgbClr val="000000"/>
              </a:solidFill>
              <a:latin typeface="Montserrat Medium"/>
              <a:cs typeface="Calibri"/>
            </a:endParaRPr>
          </a:p>
          <a:p>
            <a:pPr marL="323850" lvl="1" algn="just">
              <a:lnSpc>
                <a:spcPts val="4199"/>
              </a:lnSpc>
            </a:pPr>
            <a:endParaRPr lang="en-US" sz="2800">
              <a:solidFill>
                <a:srgbClr val="000000"/>
              </a:solidFill>
              <a:latin typeface="Montserrat Medium"/>
              <a:cs typeface="Calibri"/>
            </a:endParaRPr>
          </a:p>
          <a:p>
            <a:pPr marL="647065" lvl="1" indent="-323215" algn="just">
              <a:lnSpc>
                <a:spcPts val="4199"/>
              </a:lnSpc>
              <a:buFont typeface="Arial,Sans-Serif"/>
              <a:buChar char="•"/>
            </a:pPr>
            <a:r>
              <a:rPr lang="en-US" sz="2800">
                <a:solidFill>
                  <a:srgbClr val="000000"/>
                </a:solidFill>
                <a:latin typeface="Montserrat Medium"/>
              </a:rPr>
              <a:t>PHAs are uniquely positioned to bring some new HUD resources to the State</a:t>
            </a:r>
            <a:endParaRPr lang="en-US">
              <a:cs typeface="Calibri"/>
            </a:endParaRPr>
          </a:p>
          <a:p>
            <a:pPr marL="323850" lvl="1">
              <a:lnSpc>
                <a:spcPts val="4199"/>
              </a:lnSpc>
            </a:pPr>
            <a:endParaRPr lang="en-US" sz="2950">
              <a:solidFill>
                <a:srgbClr val="000000"/>
              </a:solidFill>
              <a:latin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3786816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28700" y="990887"/>
            <a:ext cx="16008646" cy="777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>
                <a:solidFill>
                  <a:srgbClr val="19598D"/>
                </a:solidFill>
                <a:latin typeface="Montserrat Extra-Bold"/>
              </a:rPr>
              <a:t>Deeply Affordable Housing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78FA0-8D84-146D-5634-ECA87F62CA55}"/>
              </a:ext>
            </a:extLst>
          </p:cNvPr>
          <p:cNvGrpSpPr/>
          <p:nvPr/>
        </p:nvGrpSpPr>
        <p:grpSpPr>
          <a:xfrm>
            <a:off x="0" y="2137380"/>
            <a:ext cx="10808677" cy="6928171"/>
            <a:chOff x="1343205" y="3592116"/>
            <a:chExt cx="7604618" cy="712614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" name="AutoShape 4"/>
            <p:cNvSpPr/>
            <p:nvPr/>
          </p:nvSpPr>
          <p:spPr>
            <a:xfrm>
              <a:off x="1343205" y="3592116"/>
              <a:ext cx="7604618" cy="7126143"/>
            </a:xfrm>
            <a:prstGeom prst="rect">
              <a:avLst/>
            </a:pr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1744340" y="4143938"/>
              <a:ext cx="6236180" cy="3240701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latin typeface="Montserrat Medium"/>
                </a:rPr>
                <a:t>Whereas tax credit housing primarily serves families at 60-80% of AMI, and workforce housing above that, PHA’s are the predominant provider of housing that primarily serve families at the 30-50% AMI and below</a:t>
              </a:r>
              <a:endParaRPr lang="en-US" sz="2800">
                <a:latin typeface="Montserrat Medium"/>
                <a:ea typeface="+mn-lt"/>
                <a:cs typeface="+mn-lt"/>
              </a:endParaRPr>
            </a:p>
            <a:p>
              <a:pPr>
                <a:lnSpc>
                  <a:spcPts val="3080"/>
                </a:lnSpc>
              </a:pPr>
              <a:endParaRPr lang="en-US" sz="2200">
                <a:solidFill>
                  <a:srgbClr val="FFFFFF"/>
                </a:solidFill>
                <a:latin typeface="Montserrat"/>
              </a:endParaRPr>
            </a:p>
            <a:p>
              <a:pPr>
                <a:lnSpc>
                  <a:spcPts val="3080"/>
                </a:lnSpc>
              </a:pPr>
              <a:endParaRPr lang="en-US" sz="2200">
                <a:latin typeface="Montserrat Medium" panose="00000600000000000000" pitchFamily="2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A849CAE-A4B1-A635-2EFC-818CE258E6F7}"/>
              </a:ext>
            </a:extLst>
          </p:cNvPr>
          <p:cNvSpPr txBox="1"/>
          <p:nvPr/>
        </p:nvSpPr>
        <p:spPr>
          <a:xfrm>
            <a:off x="11655188" y="8284191"/>
            <a:ext cx="5090615" cy="37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Montserrat Medium" panose="00000600000000000000" pitchFamily="2" charset="0"/>
              </a:rPr>
              <a:t>Arlington Manor, Cranston</a:t>
            </a:r>
          </a:p>
        </p:txBody>
      </p:sp>
      <p:pic>
        <p:nvPicPr>
          <p:cNvPr id="1026" name="Picture 2" descr="Arlington Manor - 50 Birch St Cranston, RI | Apartments.com">
            <a:extLst>
              <a:ext uri="{FF2B5EF4-FFF2-40B4-BE49-F238E27FC236}">
                <a16:creationId xmlns:a16="http://schemas.microsoft.com/office/drawing/2014/main" id="{9449A95E-4A04-FFE4-FE72-8A25D25AF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8821" y="2728875"/>
            <a:ext cx="5704338" cy="538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Table 6">
            <a:extLst>
              <a:ext uri="{FF2B5EF4-FFF2-40B4-BE49-F238E27FC236}">
                <a16:creationId xmlns:a16="http://schemas.microsoft.com/office/drawing/2014/main" id="{1D7D772B-1FE5-D063-A651-FD7C8E35BE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2915493"/>
              </p:ext>
            </p:extLst>
          </p:nvPr>
        </p:nvGraphicFramePr>
        <p:xfrm>
          <a:off x="220461" y="5871327"/>
          <a:ext cx="10367751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55917">
                  <a:extLst>
                    <a:ext uri="{9D8B030D-6E8A-4147-A177-3AD203B41FA5}">
                      <a16:colId xmlns:a16="http://schemas.microsoft.com/office/drawing/2014/main" val="1677514753"/>
                    </a:ext>
                  </a:extLst>
                </a:gridCol>
                <a:gridCol w="3455917">
                  <a:extLst>
                    <a:ext uri="{9D8B030D-6E8A-4147-A177-3AD203B41FA5}">
                      <a16:colId xmlns:a16="http://schemas.microsoft.com/office/drawing/2014/main" val="143112450"/>
                    </a:ext>
                  </a:extLst>
                </a:gridCol>
                <a:gridCol w="3455917">
                  <a:extLst>
                    <a:ext uri="{9D8B030D-6E8A-4147-A177-3AD203B41FA5}">
                      <a16:colId xmlns:a16="http://schemas.microsoft.com/office/drawing/2014/main" val="266404207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Type of Affordable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Income Levels Primarily Served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Incomes for a Family of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469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Public Housing Authorities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0-50% 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$0-$44,300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7851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Tax Credit*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60-80% 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$53,160-$70,900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67463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/>
                        <a:t>Workforce Housing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80-120% AMI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/>
                        <a:t>$70,900-$106,120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5642530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EDBE114-BF9D-EA1D-CB9B-189259913C3A}"/>
              </a:ext>
            </a:extLst>
          </p:cNvPr>
          <p:cNvSpPr txBox="1"/>
          <p:nvPr/>
        </p:nvSpPr>
        <p:spPr>
          <a:xfrm>
            <a:off x="32298" y="9531943"/>
            <a:ext cx="108086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latin typeface="Montserrat Medium" panose="00000600000000000000" pitchFamily="2" charset="0"/>
              </a:rPr>
              <a:t>*Tax credit properties are required to serve very low income residents with public housing vouchers, but tax credit rents make these properties out of reach for those without vouchers</a:t>
            </a:r>
          </a:p>
        </p:txBody>
      </p:sp>
    </p:spTree>
    <p:extLst>
      <p:ext uri="{BB962C8B-B14F-4D97-AF65-F5344CB8AC3E}">
        <p14:creationId xmlns:p14="http://schemas.microsoft.com/office/powerpoint/2010/main" val="896358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2609869-9E80-471B-A487-A53288E0E7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1711393" y="3524027"/>
            <a:ext cx="7972784" cy="43775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9600" b="1">
                <a:latin typeface="Montserrat Medium" panose="00000600000000000000" pitchFamily="2" charset="0"/>
              </a:rPr>
              <a:t>Thank You</a:t>
            </a:r>
            <a:endParaRPr lang="en-US" b="1">
              <a:latin typeface="Montserrat Medium" panose="00000600000000000000" pitchFamily="2" charset="0"/>
            </a:endParaRPr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9600" b="1">
                <a:latin typeface="Montserrat Medium" panose="00000600000000000000" pitchFamily="2" charset="0"/>
              </a:rPr>
              <a:t>Questions?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004738A-9D34-43E8-97D2-CA0EED4F8B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184999" y="-7"/>
            <a:ext cx="6138782" cy="10286999"/>
          </a:xfrm>
          <a:prstGeom prst="rect">
            <a:avLst/>
          </a:prstGeom>
          <a:gradFill>
            <a:gsLst>
              <a:gs pos="8000">
                <a:srgbClr val="000000">
                  <a:alpha val="94000"/>
                </a:srgbClr>
              </a:gs>
              <a:gs pos="100000">
                <a:schemeClr val="accent1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B8D07F-F13E-443E-BA68-2D26672D76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184999" y="-3"/>
            <a:ext cx="6138782" cy="9600553"/>
          </a:xfrm>
          <a:prstGeom prst="rect">
            <a:avLst/>
          </a:prstGeom>
          <a:gradFill>
            <a:gsLst>
              <a:gs pos="31000">
                <a:schemeClr val="accent1">
                  <a:lumMod val="50000"/>
                  <a:alpha val="0"/>
                </a:schemeClr>
              </a:gs>
              <a:gs pos="100000">
                <a:schemeClr val="accent1">
                  <a:lumMod val="50000"/>
                  <a:alpha val="26000"/>
                </a:scheme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13A4FA-24A5-41ED-A534-3807D1B2F3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184999" y="-33"/>
            <a:ext cx="6103001" cy="9600583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72000">
                <a:srgbClr val="000000">
                  <a:alpha val="21000"/>
                </a:srgb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3944F27-CA70-4E84-A51A-E6BF895589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2184999" y="-15"/>
            <a:ext cx="5417201" cy="10286995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93000">
                <a:srgbClr val="000000">
                  <a:alpha val="29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5" descr="pm here to help.jpg">
            <a:extLst>
              <a:ext uri="{FF2B5EF4-FFF2-40B4-BE49-F238E27FC236}">
                <a16:creationId xmlns:a16="http://schemas.microsoft.com/office/drawing/2014/main" id="{707FF011-D7D1-934D-6847-7F3300411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81114" y="-1255"/>
            <a:ext cx="6112822" cy="3238533"/>
          </a:xfrm>
          <a:prstGeom prst="rect">
            <a:avLst/>
          </a:prstGeom>
        </p:spPr>
      </p:pic>
      <p:pic>
        <p:nvPicPr>
          <p:cNvPr id="6" name="Picture 6" descr="questions.png">
            <a:extLst>
              <a:ext uri="{FF2B5EF4-FFF2-40B4-BE49-F238E27FC236}">
                <a16:creationId xmlns:a16="http://schemas.microsoft.com/office/drawing/2014/main" id="{FD84B08B-D169-D40C-9E63-6D36A1D5A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73569" y="3228109"/>
            <a:ext cx="6142757" cy="4305795"/>
          </a:xfrm>
          <a:prstGeom prst="rect">
            <a:avLst/>
          </a:prstGeom>
        </p:spPr>
      </p:pic>
      <p:pic>
        <p:nvPicPr>
          <p:cNvPr id="7" name="Picture 7" descr="pm here to help.jpg">
            <a:extLst>
              <a:ext uri="{FF2B5EF4-FFF2-40B4-BE49-F238E27FC236}">
                <a16:creationId xmlns:a16="http://schemas.microsoft.com/office/drawing/2014/main" id="{9EEF04E4-AB14-5E6B-5C0B-274D805C2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66271" y="7480202"/>
            <a:ext cx="6231575" cy="28080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group of people wearing face masks&#10;&#10;Description automatically generated">
            <a:extLst>
              <a:ext uri="{FF2B5EF4-FFF2-40B4-BE49-F238E27FC236}">
                <a16:creationId xmlns:a16="http://schemas.microsoft.com/office/drawing/2014/main" id="{FB25851F-AFDF-5354-4F7E-289970B0CA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7090"/>
            <a:ext cx="12027474" cy="8018316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12027475" y="1847090"/>
            <a:ext cx="6260526" cy="8018253"/>
          </a:xfrm>
          <a:prstGeom prst="rect">
            <a:avLst/>
          </a:prstGeom>
          <a:solidFill>
            <a:srgbClr val="3D739F"/>
          </a:solidFill>
        </p:spPr>
      </p:sp>
      <p:sp>
        <p:nvSpPr>
          <p:cNvPr id="12" name="TextBox 7">
            <a:extLst>
              <a:ext uri="{FF2B5EF4-FFF2-40B4-BE49-F238E27FC236}">
                <a16:creationId xmlns:a16="http://schemas.microsoft.com/office/drawing/2014/main" id="{1E87EC08-5F90-395B-D7D4-E0AE746232DE}"/>
              </a:ext>
            </a:extLst>
          </p:cNvPr>
          <p:cNvSpPr txBox="1"/>
          <p:nvPr/>
        </p:nvSpPr>
        <p:spPr>
          <a:xfrm>
            <a:off x="661555" y="671251"/>
            <a:ext cx="6787591" cy="10387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057"/>
              </a:lnSpc>
              <a:spcBef>
                <a:spcPct val="0"/>
              </a:spcBef>
            </a:pPr>
            <a:r>
              <a:rPr lang="en-US" sz="8057">
                <a:solidFill>
                  <a:srgbClr val="19598D"/>
                </a:solidFill>
                <a:latin typeface="Montserrat Extra-Bold"/>
              </a:rPr>
              <a:t>Overview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7E0A06-C028-F9E7-BD6A-8FA4C4D5B43F}"/>
              </a:ext>
            </a:extLst>
          </p:cNvPr>
          <p:cNvSpPr txBox="1"/>
          <p:nvPr/>
        </p:nvSpPr>
        <p:spPr>
          <a:xfrm>
            <a:off x="12309893" y="2572745"/>
            <a:ext cx="5556075" cy="44935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>
                <a:solidFill>
                  <a:schemeClr val="bg1"/>
                </a:solidFill>
                <a:latin typeface="Montserrat Medium"/>
              </a:rPr>
              <a:t>Who We Are</a:t>
            </a:r>
          </a:p>
          <a:p>
            <a:endParaRPr lang="en-US" sz="2600" b="1">
              <a:solidFill>
                <a:schemeClr val="bg1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>
                <a:solidFill>
                  <a:schemeClr val="bg1"/>
                </a:solidFill>
                <a:latin typeface="Montserrat Medium"/>
              </a:rPr>
              <a:t>What We Do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b="1">
              <a:solidFill>
                <a:schemeClr val="bg1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>
                <a:solidFill>
                  <a:schemeClr val="bg1"/>
                </a:solidFill>
                <a:latin typeface="Montserrat Medium"/>
              </a:rPr>
              <a:t>Who We Serve and Our Impact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b="1">
              <a:solidFill>
                <a:schemeClr val="bg1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>
                <a:solidFill>
                  <a:schemeClr val="bg1"/>
                </a:solidFill>
                <a:latin typeface="Montserrat Medium"/>
              </a:rPr>
              <a:t>Challenges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600" b="1">
              <a:solidFill>
                <a:schemeClr val="bg1"/>
              </a:solidFill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b="1">
                <a:solidFill>
                  <a:schemeClr val="bg1"/>
                </a:solidFill>
                <a:latin typeface="Montserrat Medium"/>
              </a:rPr>
              <a:t>Our Future Role in Solving the Crisis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645704" y="797827"/>
            <a:ext cx="8606616" cy="2922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 b="1">
                <a:solidFill>
                  <a:srgbClr val="002060"/>
                </a:solidFill>
                <a:latin typeface="Montserrat Extra-Bold"/>
              </a:rPr>
              <a:t>Who We Are </a:t>
            </a:r>
          </a:p>
          <a:p>
            <a:pPr algn="ctr">
              <a:lnSpc>
                <a:spcPts val="8000"/>
              </a:lnSpc>
              <a:spcBef>
                <a:spcPct val="0"/>
              </a:spcBef>
            </a:pPr>
            <a:endParaRPr lang="en-US" sz="8000" b="1">
              <a:solidFill>
                <a:srgbClr val="002060"/>
              </a:solidFill>
              <a:latin typeface="Montserrat Extra-Bold"/>
            </a:endParaRPr>
          </a:p>
          <a:p>
            <a:pPr algn="ctr">
              <a:lnSpc>
                <a:spcPts val="8000"/>
              </a:lnSpc>
              <a:spcBef>
                <a:spcPct val="0"/>
              </a:spcBef>
            </a:pPr>
            <a:endParaRPr lang="en-US" sz="3200" b="1">
              <a:solidFill>
                <a:srgbClr val="002060"/>
              </a:solidFill>
              <a:highlight>
                <a:srgbClr val="FFFF00"/>
              </a:highlight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5BAAB-9D56-404D-E93C-EB2B74C88E4E}"/>
              </a:ext>
            </a:extLst>
          </p:cNvPr>
          <p:cNvSpPr txBox="1"/>
          <p:nvPr/>
        </p:nvSpPr>
        <p:spPr>
          <a:xfrm>
            <a:off x="645704" y="2259157"/>
            <a:ext cx="9745205" cy="74789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</a:rPr>
              <a:t>24 municipal PHAs across the state</a:t>
            </a:r>
            <a:endParaRPr lang="en-US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</a:rPr>
              <a:t>RI Housing is voucher administrator for communities without voucher program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</a:rPr>
              <a:t>Nonprofits - Gateway and Kent Center have voucher only PHAs serving special populations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highlight>
                <a:srgbClr val="FFFF00"/>
              </a:highlight>
              <a:latin typeface="Montserrat Medium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</a:rPr>
              <a:t>9,049 public housing units, 10,955 Section 8 vouchers</a:t>
            </a:r>
            <a:endParaRPr lang="en-US"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Montserrat Medium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  <a:cs typeface="Calibri"/>
              </a:rPr>
              <a:t>Primary source of funding is US Department of Housing and Urban Development (HUD)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latin typeface="Montserrat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B6AE79-EF8D-AAFE-1E77-8789419190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3305" y="2856519"/>
            <a:ext cx="7221500" cy="492627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0F051A-E005-1F21-2CEC-46FEB66AF44F}"/>
              </a:ext>
            </a:extLst>
          </p:cNvPr>
          <p:cNvSpPr txBox="1"/>
          <p:nvPr/>
        </p:nvSpPr>
        <p:spPr>
          <a:xfrm>
            <a:off x="10753305" y="7993246"/>
            <a:ext cx="5090615" cy="37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Montserrat Medium" panose="00000600000000000000" pitchFamily="2" charset="0"/>
              </a:rPr>
              <a:t>Park Holm Apartments, Newport</a:t>
            </a:r>
          </a:p>
        </p:txBody>
      </p:sp>
    </p:spTree>
    <p:extLst>
      <p:ext uri="{BB962C8B-B14F-4D97-AF65-F5344CB8AC3E}">
        <p14:creationId xmlns:p14="http://schemas.microsoft.com/office/powerpoint/2010/main" val="21567119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860557" y="548873"/>
            <a:ext cx="8606616" cy="3948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 b="1">
                <a:solidFill>
                  <a:srgbClr val="002060"/>
                </a:solidFill>
                <a:latin typeface="Montserrat Extra-Bold"/>
              </a:rPr>
              <a:t>Who We Are - Governance</a:t>
            </a:r>
          </a:p>
          <a:p>
            <a:pPr algn="ctr">
              <a:lnSpc>
                <a:spcPts val="8000"/>
              </a:lnSpc>
              <a:spcBef>
                <a:spcPct val="0"/>
              </a:spcBef>
            </a:pPr>
            <a:endParaRPr lang="en-US" sz="8000" b="1">
              <a:solidFill>
                <a:srgbClr val="002060"/>
              </a:solidFill>
              <a:latin typeface="Montserrat Extra-Bold"/>
            </a:endParaRPr>
          </a:p>
          <a:p>
            <a:pPr algn="ctr">
              <a:lnSpc>
                <a:spcPts val="8000"/>
              </a:lnSpc>
              <a:spcBef>
                <a:spcPct val="0"/>
              </a:spcBef>
            </a:pPr>
            <a:endParaRPr lang="en-US" sz="3200" b="1">
              <a:solidFill>
                <a:srgbClr val="002060"/>
              </a:solidFill>
              <a:highlight>
                <a:srgbClr val="FFFF00"/>
              </a:highlight>
              <a:latin typeface="Montserrat" panose="00000500000000000000" pitchFamily="2" charset="0"/>
            </a:endParaRPr>
          </a:p>
        </p:txBody>
      </p:sp>
      <p:pic>
        <p:nvPicPr>
          <p:cNvPr id="35" name="Picture 35" descr="cc.png">
            <a:extLst>
              <a:ext uri="{FF2B5EF4-FFF2-40B4-BE49-F238E27FC236}">
                <a16:creationId xmlns:a16="http://schemas.microsoft.com/office/drawing/2014/main" id="{A28151F8-2340-738D-C9BD-3DB4488301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29" t="35859" r="10220" b="2020"/>
          <a:stretch/>
        </p:blipFill>
        <p:spPr>
          <a:xfrm>
            <a:off x="10832244" y="286604"/>
            <a:ext cx="7193976" cy="25428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8C5BAAB-9D56-404D-E93C-EB2B74C88E4E}"/>
              </a:ext>
            </a:extLst>
          </p:cNvPr>
          <p:cNvSpPr txBox="1"/>
          <p:nvPr/>
        </p:nvSpPr>
        <p:spPr>
          <a:xfrm>
            <a:off x="498143" y="2841340"/>
            <a:ext cx="17291713" cy="69865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,Sans-Serif" panose="020B0604020202020204" pitchFamily="34" charset="0"/>
              <a:buChar char="•"/>
            </a:pPr>
            <a:endParaRPr lang="en-US" sz="3200">
              <a:latin typeface="Montserrat Medium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3200">
                <a:latin typeface="Montserrat Medium"/>
                <a:ea typeface="+mn-lt"/>
                <a:cs typeface="+mn-lt"/>
              </a:rPr>
              <a:t>Established by individual cities and towns under state law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3200">
                <a:latin typeface="Montserrat Medium"/>
                <a:ea typeface="+mn-lt"/>
                <a:cs typeface="+mn-lt"/>
              </a:rPr>
              <a:t>RIGL 45-25 - City Housing Authorities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3200">
                <a:latin typeface="Montserrat Medium"/>
                <a:ea typeface="+mn-lt"/>
                <a:cs typeface="+mn-lt"/>
              </a:rPr>
              <a:t>RIGL 45-26 Town Housing Authorities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US" sz="3200">
              <a:latin typeface="Montserrat Medium"/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3200">
                <a:latin typeface="Montserrat Medium"/>
                <a:ea typeface="+mn-lt"/>
                <a:cs typeface="+mn-lt"/>
              </a:rPr>
              <a:t>Most PHAs have five member boards appointed by municipal leaders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3200">
                <a:latin typeface="Montserrat Medium"/>
                <a:ea typeface="+mn-lt"/>
                <a:cs typeface="+mn-lt"/>
              </a:rPr>
              <a:t>Cranston, East Providence, Newport, Pawtucket and Woonsocket have 7 members and Providence has 11 members </a:t>
            </a:r>
          </a:p>
          <a:p>
            <a:pPr marL="285750" indent="-285750">
              <a:buFont typeface="Arial,Sans-Serif" panose="020B0604020202020204" pitchFamily="34" charset="0"/>
              <a:buChar char="•"/>
            </a:pPr>
            <a:endParaRPr lang="en-US" sz="3200">
              <a:latin typeface="Calibri"/>
              <a:ea typeface="+mn-lt"/>
              <a:cs typeface="+mn-lt"/>
            </a:endParaRPr>
          </a:p>
          <a:p>
            <a:pPr marL="285750" indent="-285750">
              <a:buFont typeface="Arial,Sans-Serif" panose="020B0604020202020204" pitchFamily="34" charset="0"/>
              <a:buChar char="•"/>
            </a:pPr>
            <a:r>
              <a:rPr lang="en-US" sz="3200">
                <a:latin typeface="Montserrat Medium"/>
                <a:ea typeface="+mn-lt"/>
                <a:cs typeface="+mn-lt"/>
              </a:rPr>
              <a:t>Resident Voice – boards have seats reserved for residents (2-3 seats per board)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3200">
                <a:latin typeface="Montserrat Medium"/>
                <a:ea typeface="+mn-lt"/>
                <a:cs typeface="+mn-lt"/>
              </a:rPr>
              <a:t>State law also establishes Resident/Tenant Advisory Boards</a:t>
            </a:r>
          </a:p>
          <a:p>
            <a:pPr marL="742950" lvl="1" indent="-285750">
              <a:buFont typeface="Arial,Sans-Serif" panose="020B0604020202020204" pitchFamily="34" charset="0"/>
              <a:buChar char="•"/>
            </a:pPr>
            <a:r>
              <a:rPr lang="en-US" sz="3200">
                <a:latin typeface="Montserrat Medium"/>
                <a:cs typeface="Calibri"/>
              </a:rPr>
              <a:t>HUD Requires PHAs to consult with Resident Advisory Boards on Annual Plans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highlight>
                <a:srgbClr val="FFFF00"/>
              </a:highlight>
              <a:latin typeface="Montserrat Medium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>
                <a:latin typeface="Montserrat Medium"/>
              </a:rPr>
              <a:t>Follow public procurement, open meetings, public record laws</a:t>
            </a:r>
          </a:p>
        </p:txBody>
      </p:sp>
    </p:spTree>
    <p:extLst>
      <p:ext uri="{BB962C8B-B14F-4D97-AF65-F5344CB8AC3E}">
        <p14:creationId xmlns:p14="http://schemas.microsoft.com/office/powerpoint/2010/main" val="2165129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Box 27"/>
          <p:cNvSpPr txBox="1"/>
          <p:nvPr/>
        </p:nvSpPr>
        <p:spPr>
          <a:xfrm>
            <a:off x="860557" y="548873"/>
            <a:ext cx="8606616" cy="29226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000"/>
              </a:lnSpc>
              <a:spcBef>
                <a:spcPct val="0"/>
              </a:spcBef>
            </a:pPr>
            <a:r>
              <a:rPr lang="en-US" sz="8000" b="1">
                <a:solidFill>
                  <a:srgbClr val="002060"/>
                </a:solidFill>
                <a:latin typeface="Montserrat Extra-Bold"/>
              </a:rPr>
              <a:t>What We Do</a:t>
            </a:r>
          </a:p>
          <a:p>
            <a:pPr algn="ctr">
              <a:lnSpc>
                <a:spcPts val="8000"/>
              </a:lnSpc>
              <a:spcBef>
                <a:spcPct val="0"/>
              </a:spcBef>
            </a:pPr>
            <a:endParaRPr lang="en-US" sz="8000" b="1">
              <a:solidFill>
                <a:srgbClr val="002060"/>
              </a:solidFill>
              <a:latin typeface="Montserrat Extra-Bold"/>
            </a:endParaRPr>
          </a:p>
          <a:p>
            <a:pPr algn="ctr">
              <a:lnSpc>
                <a:spcPts val="8000"/>
              </a:lnSpc>
              <a:spcBef>
                <a:spcPct val="0"/>
              </a:spcBef>
            </a:pPr>
            <a:endParaRPr lang="en-US" sz="3200" b="1">
              <a:solidFill>
                <a:srgbClr val="002060"/>
              </a:solidFill>
              <a:highlight>
                <a:srgbClr val="FFFF00"/>
              </a:highlight>
              <a:latin typeface="Montserrat" panose="00000500000000000000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C5BAAB-9D56-404D-E93C-EB2B74C88E4E}"/>
              </a:ext>
            </a:extLst>
          </p:cNvPr>
          <p:cNvSpPr txBox="1"/>
          <p:nvPr/>
        </p:nvSpPr>
        <p:spPr>
          <a:xfrm>
            <a:off x="605508" y="1832257"/>
            <a:ext cx="9884773" cy="79098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Montserrat Medium"/>
              </a:rPr>
              <a:t>Public housing program</a:t>
            </a:r>
            <a:r>
              <a:rPr lang="en-US" sz="2800">
                <a:latin typeface="Montserrat Medium"/>
              </a:rPr>
              <a:t> – housing authorities own and operate apartments (with federal subsidy) for low-income families, elderly and disabled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>
              <a:latin typeface="Montserrat Medium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Montserrat Medium"/>
                <a:cs typeface="Calibri"/>
              </a:rPr>
              <a:t>Section 8 Rental Assistance programs </a:t>
            </a:r>
            <a:r>
              <a:rPr lang="en-US" sz="2800">
                <a:latin typeface="Montserrat Medium"/>
                <a:cs typeface="Calibri"/>
              </a:rPr>
              <a:t>– housing authorities administer voucher subsidies for very low and extremely low-income tenants in privately owned properties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>
                <a:latin typeface="Montserrat Medium"/>
                <a:cs typeface="Calibri"/>
              </a:rPr>
              <a:t>Tenant based and project-based vouchers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>
              <a:latin typeface="Montserrat Medium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Montserrat Medium"/>
                <a:cs typeface="Calibri"/>
              </a:rPr>
              <a:t>Special Programs</a:t>
            </a:r>
            <a:r>
              <a:rPr lang="en-US" sz="2800">
                <a:latin typeface="Montserrat Medium"/>
                <a:cs typeface="Calibri"/>
              </a:rPr>
              <a:t> – Homeownership; Self Sufficiency Programs (education, workforce development); youth programs and health and wellness programs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>
              <a:latin typeface="Montserrat Medium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>
                <a:latin typeface="Montserrat Medium"/>
                <a:cs typeface="Calibri"/>
              </a:rPr>
              <a:t>Other Housing programs -</a:t>
            </a:r>
            <a:r>
              <a:rPr lang="en-US" sz="2800">
                <a:latin typeface="Montserrat Medium"/>
                <a:cs typeface="Calibri"/>
              </a:rPr>
              <a:t> Tax Credit; Other Affordable Housing; Shelter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>
              <a:cs typeface="Calibri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59D910C-984F-17A3-013B-ECA9DB9A31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92885" y="1832257"/>
            <a:ext cx="7089607" cy="75468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7582CBB-8AD9-6A33-4FFF-A51F4E4CFA22}"/>
              </a:ext>
            </a:extLst>
          </p:cNvPr>
          <p:cNvSpPr txBox="1"/>
          <p:nvPr/>
        </p:nvSpPr>
        <p:spPr>
          <a:xfrm>
            <a:off x="11054013" y="9568864"/>
            <a:ext cx="680536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Meatball Challenge, West Warwick Housing Authority</a:t>
            </a:r>
          </a:p>
        </p:txBody>
      </p:sp>
    </p:spTree>
    <p:extLst>
      <p:ext uri="{BB962C8B-B14F-4D97-AF65-F5344CB8AC3E}">
        <p14:creationId xmlns:p14="http://schemas.microsoft.com/office/powerpoint/2010/main" val="4274734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28700" y="990887"/>
            <a:ext cx="16008646" cy="800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>
                <a:solidFill>
                  <a:srgbClr val="19598D"/>
                </a:solidFill>
                <a:latin typeface="Montserrat Extra-Bold"/>
              </a:rPr>
              <a:t>Programs</a:t>
            </a:r>
          </a:p>
        </p:txBody>
      </p:sp>
      <p:sp>
        <p:nvSpPr>
          <p:cNvPr id="7" name="TextBox 7"/>
          <p:cNvSpPr txBox="1"/>
          <p:nvPr/>
        </p:nvSpPr>
        <p:spPr>
          <a:xfrm rot="60000">
            <a:off x="1028368" y="9486897"/>
            <a:ext cx="5099376" cy="271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0"/>
              </a:lnSpc>
            </a:pPr>
            <a:r>
              <a:rPr lang="en-US" sz="2050">
                <a:solidFill>
                  <a:srgbClr val="D9D9D9"/>
                </a:solidFill>
                <a:latin typeface="Montserrat"/>
              </a:rPr>
              <a:t>www.provhousing.org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78FA0-8D84-146D-5634-ECA87F62CA55}"/>
              </a:ext>
            </a:extLst>
          </p:cNvPr>
          <p:cNvGrpSpPr/>
          <p:nvPr/>
        </p:nvGrpSpPr>
        <p:grpSpPr>
          <a:xfrm>
            <a:off x="0" y="2478154"/>
            <a:ext cx="10755423" cy="8802224"/>
            <a:chOff x="1293654" y="3910923"/>
            <a:chExt cx="7646884" cy="6292259"/>
          </a:xfrm>
        </p:grpSpPr>
        <p:sp>
          <p:nvSpPr>
            <p:cNvPr id="4" name="AutoShape 4"/>
            <p:cNvSpPr/>
            <p:nvPr/>
          </p:nvSpPr>
          <p:spPr>
            <a:xfrm>
              <a:off x="1335920" y="3910923"/>
              <a:ext cx="7604618" cy="5155254"/>
            </a:xfrm>
            <a:prstGeom prst="rect">
              <a:avLst/>
            </a:prstGeom>
            <a:solidFill>
              <a:srgbClr val="19598D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1293654" y="4540717"/>
              <a:ext cx="7644349" cy="566246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chemeClr val="bg1"/>
                </a:solidFill>
                <a:latin typeface="Montserrat Medium" panose="00000600000000000000" pitchFamily="2" charset="0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chemeClr val="bg1"/>
                  </a:solidFill>
                  <a:latin typeface="Montserrat Medium"/>
                </a:rPr>
                <a:t>Residents pay 30% of their income toward rent and utilities, open to families at/below 80% AMI (but most below 50%)</a:t>
              </a:r>
              <a:endParaRPr lang="en-US" sz="2800">
                <a:solidFill>
                  <a:schemeClr val="bg1"/>
                </a:solidFill>
                <a:latin typeface="Montserrat Medium" panose="00000600000000000000" pitchFamily="2" charset="0"/>
                <a:cs typeface="Calibri"/>
              </a:endParaRPr>
            </a:p>
            <a:p>
              <a:pPr marL="474981" lvl="1" indent="-237491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chemeClr val="bg1"/>
                </a:solidFill>
                <a:latin typeface="Montserrat Medium" panose="00000600000000000000" pitchFamily="2" charset="0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chemeClr val="bg1"/>
                  </a:solidFill>
                  <a:latin typeface="Montserrat Medium" panose="00000600000000000000" pitchFamily="2" charset="0"/>
                </a:rPr>
                <a:t>HUD provides subsidy for  the day-to-day operation of properties and limited capital funding for major repairs</a:t>
              </a:r>
            </a:p>
            <a:p>
              <a:pPr marL="474981" lvl="1" indent="-237491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chemeClr val="bg1"/>
                </a:solidFill>
                <a:latin typeface="Montserrat Medium" panose="00000600000000000000" pitchFamily="2" charset="0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chemeClr val="bg1"/>
                  </a:solidFill>
                  <a:latin typeface="Montserrat Medium" panose="00000600000000000000" pitchFamily="2" charset="0"/>
                </a:rPr>
                <a:t>9,049 Units Across the State, from Westerly to Woonsocket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chemeClr val="bg1"/>
                </a:solidFill>
                <a:latin typeface="Montserrat Medium" panose="00000600000000000000" pitchFamily="2" charset="0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chemeClr val="bg1"/>
                  </a:solidFill>
                  <a:latin typeface="Montserrat Medium"/>
                </a:rPr>
                <a:t>PHAs are required to inspect all units each year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chemeClr val="bg1"/>
                </a:solidFill>
                <a:latin typeface="Montserrat Medium" panose="00000600000000000000" pitchFamily="2" charset="0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chemeClr val="bg1"/>
                  </a:solidFill>
                  <a:latin typeface="Montserrat Medium" panose="00000600000000000000" pitchFamily="2" charset="0"/>
                </a:rPr>
                <a:t>HUD evaluates and rates PHAs’ performance each year through the Public Housing Assessment System (PHAS).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rgbClr val="FFFFFF"/>
                </a:solidFill>
                <a:latin typeface="Montserrat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rgbClr val="FFFFFF"/>
                </a:solidFill>
                <a:latin typeface="Montserrat"/>
              </a:endParaRPr>
            </a:p>
            <a:p>
              <a:pPr marL="237490" lvl="1">
                <a:lnSpc>
                  <a:spcPts val="3080"/>
                </a:lnSpc>
              </a:pPr>
              <a:endParaRPr lang="en-US" sz="2800">
                <a:solidFill>
                  <a:srgbClr val="FFFF00"/>
                </a:solidFill>
                <a:latin typeface="Montserrat"/>
              </a:endParaRPr>
            </a:p>
            <a:p>
              <a:pPr marL="474981" lvl="1" indent="-237491">
                <a:lnSpc>
                  <a:spcPts val="3080"/>
                </a:lnSpc>
                <a:buFont typeface="Arial"/>
                <a:buChar char="•"/>
              </a:pPr>
              <a:endParaRPr lang="en-US" sz="2200">
                <a:solidFill>
                  <a:srgbClr val="FFFFFF"/>
                </a:solidFill>
                <a:latin typeface="Montserrat"/>
              </a:endParaRPr>
            </a:p>
            <a:p>
              <a:pPr>
                <a:lnSpc>
                  <a:spcPts val="3080"/>
                </a:lnSpc>
              </a:pPr>
              <a:endParaRPr lang="en-US" sz="2200">
                <a:solidFill>
                  <a:srgbClr val="FFFFFF"/>
                </a:solidFill>
                <a:latin typeface="Montserrat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036782" y="4005626"/>
              <a:ext cx="6217463" cy="5350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299"/>
                </a:lnSpc>
                <a:spcBef>
                  <a:spcPct val="0"/>
                </a:spcBef>
              </a:pPr>
              <a:r>
                <a:rPr lang="en-US" sz="4500" b="1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Montserrat Medium" panose="00000600000000000000" pitchFamily="2" charset="0"/>
                </a:rPr>
                <a:t>PUBLIC HOUSING</a:t>
              </a:r>
            </a:p>
          </p:txBody>
        </p:sp>
      </p:grpSp>
      <p:pic>
        <p:nvPicPr>
          <p:cNvPr id="3" name="Picture 4">
            <a:extLst>
              <a:ext uri="{FF2B5EF4-FFF2-40B4-BE49-F238E27FC236}">
                <a16:creationId xmlns:a16="http://schemas.microsoft.com/office/drawing/2014/main" id="{BBE912FD-BD94-68D8-C10D-AFA1C8F700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62" t="2950" r="202" b="44"/>
          <a:stretch/>
        </p:blipFill>
        <p:spPr>
          <a:xfrm>
            <a:off x="19296056" y="2579007"/>
            <a:ext cx="7317927" cy="7218252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A2EE68BC-BB47-4EAA-5534-B9E6CEC134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43422" y="2479941"/>
            <a:ext cx="6920192" cy="6932359"/>
          </a:xfrm>
          <a:prstGeom prst="rect">
            <a:avLst/>
          </a:prstGeom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2178E2A0-A24D-9793-17D1-86DC93FAC8A2}"/>
              </a:ext>
            </a:extLst>
          </p:cNvPr>
          <p:cNvSpPr txBox="1"/>
          <p:nvPr/>
        </p:nvSpPr>
        <p:spPr>
          <a:xfrm>
            <a:off x="11285393" y="9401978"/>
            <a:ext cx="5090615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Montserrat Medium"/>
              </a:rPr>
              <a:t>Gallego Court, Pawtucket</a:t>
            </a:r>
            <a:endParaRPr lang="en-US">
              <a:latin typeface="Montserrat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95643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111827" y="803851"/>
            <a:ext cx="15904737" cy="15804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>
                <a:solidFill>
                  <a:srgbClr val="19598D"/>
                </a:solidFill>
                <a:latin typeface="Montserrat Extra-Bold"/>
              </a:rPr>
              <a:t>Housing Choice Voucher or Section 8 Program  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5BDE49A-8C25-581B-2C0B-F0FA26D903D9}"/>
              </a:ext>
            </a:extLst>
          </p:cNvPr>
          <p:cNvGrpSpPr/>
          <p:nvPr/>
        </p:nvGrpSpPr>
        <p:grpSpPr>
          <a:xfrm>
            <a:off x="8498254" y="2978239"/>
            <a:ext cx="9789746" cy="6371478"/>
            <a:chOff x="8498254" y="2366675"/>
            <a:chExt cx="9789746" cy="6646120"/>
          </a:xfrm>
        </p:grpSpPr>
        <p:sp>
          <p:nvSpPr>
            <p:cNvPr id="5" name="AutoShape 5"/>
            <p:cNvSpPr/>
            <p:nvPr/>
          </p:nvSpPr>
          <p:spPr>
            <a:xfrm>
              <a:off x="8498254" y="2376978"/>
              <a:ext cx="9789746" cy="6635817"/>
            </a:xfrm>
            <a:prstGeom prst="rect">
              <a:avLst/>
            </a:prstGeom>
            <a:solidFill>
              <a:srgbClr val="19598D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8501449" y="2366675"/>
              <a:ext cx="9557139" cy="6610548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Montserrat Medium"/>
                </a:rPr>
                <a:t>Vouchers allow low-income individuals and families to lease units in the private rental market. Families pay 30% of income towards rent &amp; utilities; income limit at admission is 50% of AMI; ¾ must be below 30% AMI.</a:t>
              </a:r>
              <a:endParaRPr lang="en-US" sz="2400">
                <a:solidFill>
                  <a:srgbClr val="FFFFFF"/>
                </a:solidFill>
                <a:latin typeface="Montserrat Medium" panose="00000600000000000000" pitchFamily="2" charset="0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400">
                <a:solidFill>
                  <a:srgbClr val="FFFFFF"/>
                </a:solidFill>
                <a:latin typeface="Montserrat Medium" panose="00000600000000000000" pitchFamily="2" charset="0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400">
                  <a:solidFill>
                    <a:schemeClr val="bg1"/>
                  </a:solidFill>
                  <a:latin typeface="Montserrat Medium"/>
                </a:rPr>
                <a:t>Special program vouchers </a:t>
              </a:r>
              <a:r>
                <a:rPr lang="en-US" sz="2400">
                  <a:solidFill>
                    <a:srgbClr val="FFFFFF"/>
                  </a:solidFill>
                  <a:latin typeface="Montserrat Medium"/>
                </a:rPr>
                <a:t>such as VASH, Mainstream/NED, Emergency Housing Vouchers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400">
                <a:solidFill>
                  <a:srgbClr val="FFFFFF"/>
                </a:solidFill>
                <a:latin typeface="Montserrat Medium" panose="00000600000000000000" pitchFamily="2" charset="0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Montserrat Medium"/>
                </a:rPr>
                <a:t>PHAs administer rental subsidies called Housing Assistance Payments (HAP) that are paid to landlords (average HAP payment $907/month)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400">
                <a:solidFill>
                  <a:srgbClr val="FFFFFF"/>
                </a:solidFill>
                <a:latin typeface="Montserrat Medium" panose="00000600000000000000" pitchFamily="2" charset="0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400">
                  <a:solidFill>
                    <a:srgbClr val="FFFFFF"/>
                  </a:solidFill>
                  <a:latin typeface="Montserrat Medium"/>
                </a:rPr>
                <a:t>PHAs inspect units every year or biannually </a:t>
              </a:r>
              <a:endParaRPr lang="en-US" sz="2400">
                <a:solidFill>
                  <a:srgbClr val="FFFFFF"/>
                </a:solidFill>
                <a:latin typeface="Montserrat Medium" panose="00000600000000000000" pitchFamily="2" charset="0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400">
                <a:solidFill>
                  <a:srgbClr val="FFFFFF"/>
                </a:solidFill>
                <a:latin typeface="Montserrat Medium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400">
                  <a:solidFill>
                    <a:schemeClr val="bg1"/>
                  </a:solidFill>
                  <a:latin typeface="Montserrat Medium"/>
                </a:rPr>
                <a:t>942 Project Based Vouchers (like tenant based, but they stay with the unit) contracted across the state</a:t>
              </a:r>
              <a:endParaRPr lang="en-US" sz="2400">
                <a:solidFill>
                  <a:schemeClr val="bg1"/>
                </a:solidFill>
                <a:latin typeface="Montserrat Medium"/>
                <a:cs typeface="Calibri"/>
              </a:endParaRPr>
            </a:p>
          </p:txBody>
        </p:sp>
      </p:grpSp>
      <p:pic>
        <p:nvPicPr>
          <p:cNvPr id="3" name="Picture 3">
            <a:extLst>
              <a:ext uri="{FF2B5EF4-FFF2-40B4-BE49-F238E27FC236}">
                <a16:creationId xmlns:a16="http://schemas.microsoft.com/office/drawing/2014/main" id="{5EFFD183-395F-29FF-2987-6EB2554535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936" y="2933430"/>
            <a:ext cx="8568649" cy="641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5555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1028700" y="990887"/>
            <a:ext cx="16008646" cy="777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6000">
                <a:solidFill>
                  <a:srgbClr val="19598D"/>
                </a:solidFill>
                <a:latin typeface="Montserrat Extra-Bold"/>
              </a:rPr>
              <a:t>Special Programs – Vary By Agency</a:t>
            </a:r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78FA0-8D84-146D-5634-ECA87F62CA55}"/>
              </a:ext>
            </a:extLst>
          </p:cNvPr>
          <p:cNvGrpSpPr/>
          <p:nvPr/>
        </p:nvGrpSpPr>
        <p:grpSpPr>
          <a:xfrm>
            <a:off x="0" y="2192383"/>
            <a:ext cx="10806546" cy="7605216"/>
            <a:chOff x="1343206" y="3592116"/>
            <a:chExt cx="7603119" cy="7461557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" name="AutoShape 4"/>
            <p:cNvSpPr/>
            <p:nvPr/>
          </p:nvSpPr>
          <p:spPr>
            <a:xfrm>
              <a:off x="1343206" y="3592116"/>
              <a:ext cx="7603119" cy="7461557"/>
            </a:xfrm>
            <a:prstGeom prst="rect">
              <a:avLst/>
            </a:pr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1458645" y="3672128"/>
              <a:ext cx="6569489" cy="7381545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 b="1">
                  <a:latin typeface="Montserrat Medium"/>
                </a:rPr>
                <a:t>Family Self-Sufficiency</a:t>
              </a:r>
              <a:r>
                <a:rPr lang="en-US" sz="2800" b="1">
                  <a:solidFill>
                    <a:srgbClr val="000000"/>
                  </a:solidFill>
                  <a:latin typeface="Montserrat Medium"/>
                </a:rPr>
                <a:t> – </a:t>
              </a: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work with PH and S8 tenants on education, employment and financial goals. Increased rent payment goes towards escrow received at end of five-year program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 b="1">
                <a:solidFill>
                  <a:srgbClr val="000000"/>
                </a:solidFill>
                <a:latin typeface="Montserrat Medium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Montserrat Medium"/>
                </a:rPr>
                <a:t>ROSS – </a:t>
              </a: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Service coordination for families (self-sufficiency) and elderly/disabled (aging in place)</a:t>
              </a:r>
              <a:endParaRPr lang="en-US" sz="2800" b="1">
                <a:solidFill>
                  <a:srgbClr val="000000"/>
                </a:solidFill>
                <a:latin typeface="Montserrat Medium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rgbClr val="000000"/>
                </a:solidFill>
                <a:latin typeface="Montserrat Medium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Montserrat Medium"/>
                </a:rPr>
                <a:t>Homeownership </a:t>
              </a:r>
              <a:endParaRPr lang="en-US" sz="2800">
                <a:solidFill>
                  <a:srgbClr val="000000"/>
                </a:solidFill>
                <a:latin typeface="Montserrat Medium"/>
              </a:endParaRPr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HUD Homeownership Counseling</a:t>
              </a:r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Section 32 – Public Housing Units</a:t>
              </a:r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Section 8 – Voucher helps pay mortgage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rgbClr val="000000"/>
                </a:solidFill>
                <a:latin typeface="Montserrat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Montserrat Medium"/>
                </a:rPr>
                <a:t>Security –  </a:t>
              </a: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On site security, municipal collaborations 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 b="1">
                <a:solidFill>
                  <a:srgbClr val="000000"/>
                </a:solidFill>
                <a:latin typeface="Montserrat Medium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Montserrat Medium"/>
                </a:rPr>
                <a:t>Other</a:t>
              </a: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 – Youth programs, broadband, food and meal programs, more</a:t>
              </a:r>
            </a:p>
            <a:p>
              <a:pPr>
                <a:lnSpc>
                  <a:spcPts val="3080"/>
                </a:lnSpc>
              </a:pPr>
              <a:endParaRPr lang="en-US" sz="2200">
                <a:solidFill>
                  <a:srgbClr val="FFFFFF"/>
                </a:solidFill>
                <a:latin typeface="Montserrat"/>
              </a:endParaRPr>
            </a:p>
          </p:txBody>
        </p:sp>
      </p:grpSp>
      <p:pic>
        <p:nvPicPr>
          <p:cNvPr id="2" name="Picture 2" descr="Section 8 family after 2nd vaccination.JPG">
            <a:extLst>
              <a:ext uri="{FF2B5EF4-FFF2-40B4-BE49-F238E27FC236}">
                <a16:creationId xmlns:a16="http://schemas.microsoft.com/office/drawing/2014/main" id="{FB247357-5A76-C788-9489-F1F37170D0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3" r="10496" b="285"/>
          <a:stretch/>
        </p:blipFill>
        <p:spPr>
          <a:xfrm>
            <a:off x="9888441" y="2529854"/>
            <a:ext cx="8217998" cy="609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540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570144" y="990887"/>
            <a:ext cx="16761892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00"/>
              </a:lnSpc>
              <a:spcBef>
                <a:spcPct val="0"/>
              </a:spcBef>
            </a:pPr>
            <a:r>
              <a:rPr lang="en-US" sz="5400">
                <a:solidFill>
                  <a:srgbClr val="19598D"/>
                </a:solidFill>
                <a:latin typeface="Montserrat Extra-Bold"/>
              </a:rPr>
              <a:t>Beyond Traditional Public Housing Programs</a:t>
            </a:r>
            <a:endParaRPr lang="en-US" sz="540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8578FA0-8D84-146D-5634-ECA87F62CA55}"/>
              </a:ext>
            </a:extLst>
          </p:cNvPr>
          <p:cNvGrpSpPr/>
          <p:nvPr/>
        </p:nvGrpSpPr>
        <p:grpSpPr>
          <a:xfrm>
            <a:off x="-1" y="2192383"/>
            <a:ext cx="9917810" cy="7225549"/>
            <a:chOff x="1343205" y="3592116"/>
            <a:chExt cx="8027408" cy="7126143"/>
          </a:xfrm>
          <a:solidFill>
            <a:schemeClr val="tx2">
              <a:lumMod val="20000"/>
              <a:lumOff val="80000"/>
            </a:schemeClr>
          </a:solidFill>
        </p:grpSpPr>
        <p:sp>
          <p:nvSpPr>
            <p:cNvPr id="4" name="AutoShape 4"/>
            <p:cNvSpPr/>
            <p:nvPr/>
          </p:nvSpPr>
          <p:spPr>
            <a:xfrm>
              <a:off x="1343205" y="3592116"/>
              <a:ext cx="8027408" cy="7126143"/>
            </a:xfrm>
            <a:prstGeom prst="rect">
              <a:avLst/>
            </a:prstGeom>
            <a:grpFill/>
          </p:spPr>
        </p:sp>
        <p:sp>
          <p:nvSpPr>
            <p:cNvPr id="10" name="TextBox 10"/>
            <p:cNvSpPr txBox="1"/>
            <p:nvPr/>
          </p:nvSpPr>
          <p:spPr>
            <a:xfrm>
              <a:off x="1750380" y="4143938"/>
              <a:ext cx="5027875" cy="6006898"/>
            </a:xfrm>
            <a:prstGeom prst="rect">
              <a:avLst/>
            </a:prstGeom>
            <a:grpFill/>
          </p:spPr>
          <p:txBody>
            <a:bodyPr wrap="square" lIns="0" tIns="0" rIns="0" bIns="0" rtlCol="0" anchor="t">
              <a:spAutoFit/>
            </a:bodyPr>
            <a:lstStyle/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 b="1">
                  <a:latin typeface="Montserrat Medium"/>
                </a:rPr>
                <a:t>Tax Credit Housing</a:t>
              </a:r>
              <a:endParaRPr lang="en-US"/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Coventry</a:t>
              </a:r>
              <a:endParaRPr lang="en-US" sz="2800" b="1">
                <a:solidFill>
                  <a:srgbClr val="000000"/>
                </a:solidFill>
                <a:latin typeface="Montserrat Medium"/>
              </a:endParaRPr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East Greenwich</a:t>
              </a:r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Newport</a:t>
              </a:r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Pawtucket</a:t>
              </a:r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Smithfield</a:t>
              </a: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endParaRPr lang="en-US" sz="2800">
                <a:solidFill>
                  <a:srgbClr val="000000"/>
                </a:solidFill>
                <a:latin typeface="Montserrat Medium"/>
              </a:endParaRPr>
            </a:p>
            <a:p>
              <a:pPr marL="474980" lvl="1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Montserrat Medium"/>
                </a:rPr>
                <a:t>Project Based Section 8</a:t>
              </a:r>
              <a:endParaRPr lang="en-US" sz="2800">
                <a:solidFill>
                  <a:srgbClr val="000000"/>
                </a:solidFill>
                <a:latin typeface="Montserrat Medium"/>
              </a:endParaRPr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East Greenwich</a:t>
              </a:r>
              <a:endParaRPr lang="en-US">
                <a:solidFill>
                  <a:srgbClr val="000000"/>
                </a:solidFill>
                <a:latin typeface="Calibri"/>
                <a:cs typeface="Calibri"/>
              </a:endParaRPr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Newport</a:t>
              </a:r>
            </a:p>
            <a:p>
              <a:pPr marL="932180" lvl="2" indent="-237490">
                <a:lnSpc>
                  <a:spcPts val="3080"/>
                </a:lnSpc>
                <a:buFont typeface="Arial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</a:rPr>
                <a:t>Pawtucket</a:t>
              </a:r>
              <a:endParaRPr lang="en-US" sz="2800">
                <a:latin typeface="Montserrat Medium"/>
              </a:endParaRPr>
            </a:p>
            <a:p>
              <a:pPr marL="474980" lvl="1" indent="-237490">
                <a:lnSpc>
                  <a:spcPts val="3080"/>
                </a:lnSpc>
                <a:buFont typeface="Arial,Sans-Serif"/>
                <a:buChar char="•"/>
              </a:pPr>
              <a:endParaRPr lang="en-US" sz="2800">
                <a:solidFill>
                  <a:srgbClr val="000000"/>
                </a:solidFill>
                <a:latin typeface="Montserrat Medium"/>
              </a:endParaRPr>
            </a:p>
            <a:p>
              <a:pPr marL="474980" lvl="1" indent="-237490">
                <a:lnSpc>
                  <a:spcPts val="3080"/>
                </a:lnSpc>
                <a:buFont typeface="Arial,Sans-Serif"/>
                <a:buChar char="•"/>
              </a:pPr>
              <a:r>
                <a:rPr lang="en-US" sz="2800" b="1">
                  <a:solidFill>
                    <a:srgbClr val="000000"/>
                  </a:solidFill>
                  <a:latin typeface="Montserrat Medium"/>
                  <a:ea typeface="+mn-lt"/>
                  <a:cs typeface="+mn-lt"/>
                </a:rPr>
                <a:t>Shelter and Transitional Housing</a:t>
              </a:r>
              <a:endParaRPr lang="en-US" sz="2800">
                <a:latin typeface="Montserrat Medium"/>
                <a:ea typeface="+mn-lt"/>
                <a:cs typeface="+mn-lt"/>
              </a:endParaRPr>
            </a:p>
            <a:p>
              <a:pPr marL="932180" lvl="2" indent="-237490">
                <a:lnSpc>
                  <a:spcPts val="3080"/>
                </a:lnSpc>
                <a:buFont typeface="Arial,Sans-Serif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  <a:ea typeface="+mn-lt"/>
                  <a:cs typeface="+mn-lt"/>
                </a:rPr>
                <a:t>Newport</a:t>
              </a:r>
            </a:p>
            <a:p>
              <a:pPr marL="932180" lvl="2" indent="-237490">
                <a:lnSpc>
                  <a:spcPts val="3080"/>
                </a:lnSpc>
                <a:buFont typeface="Arial,Sans-Serif"/>
                <a:buChar char="•"/>
              </a:pPr>
              <a:r>
                <a:rPr lang="en-US" sz="2800">
                  <a:solidFill>
                    <a:srgbClr val="000000"/>
                  </a:solidFill>
                  <a:latin typeface="Montserrat Medium"/>
                  <a:ea typeface="+mn-lt"/>
                  <a:cs typeface="+mn-lt"/>
                </a:rPr>
                <a:t>Pawtucket</a:t>
              </a:r>
              <a:endParaRPr lang="en-US" sz="2800">
                <a:latin typeface="Montserrat Medium"/>
                <a:ea typeface="+mn-lt"/>
                <a:cs typeface="+mn-lt"/>
              </a:endParaRPr>
            </a:p>
          </p:txBody>
        </p:sp>
      </p:grpSp>
      <p:pic>
        <p:nvPicPr>
          <p:cNvPr id="5" name="Picture 6">
            <a:extLst>
              <a:ext uri="{FF2B5EF4-FFF2-40B4-BE49-F238E27FC236}">
                <a16:creationId xmlns:a16="http://schemas.microsoft.com/office/drawing/2014/main" id="{9EE1971C-F767-95B4-4716-CBB18C9DC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0207" y="2194543"/>
            <a:ext cx="10819396" cy="72195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849CAE-A4B1-A635-2EFC-818CE258E6F7}"/>
              </a:ext>
            </a:extLst>
          </p:cNvPr>
          <p:cNvSpPr txBox="1"/>
          <p:nvPr/>
        </p:nvSpPr>
        <p:spPr>
          <a:xfrm>
            <a:off x="13369688" y="9418787"/>
            <a:ext cx="5090615" cy="3781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Montserrat Medium" panose="00000600000000000000" pitchFamily="2" charset="0"/>
              </a:rPr>
              <a:t>Park Holm Apartments, Newport</a:t>
            </a:r>
          </a:p>
        </p:txBody>
      </p:sp>
    </p:spTree>
    <p:extLst>
      <p:ext uri="{BB962C8B-B14F-4D97-AF65-F5344CB8AC3E}">
        <p14:creationId xmlns:p14="http://schemas.microsoft.com/office/powerpoint/2010/main" val="4139247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Grouping xmlns="$ListId:commdocs;">Agenda</Grouping>
    <IconOverlay xmlns="http://schemas.microsoft.com/sharepoint/v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7F990869E058344A4546143B288597E" ma:contentTypeVersion="1" ma:contentTypeDescription="Create a new document." ma:contentTypeScope="" ma:versionID="8ac1a4ad2f2d5c7660f99c5504fa9d7b">
  <xsd:schema xmlns:xsd="http://www.w3.org/2001/XMLSchema" xmlns:xs="http://www.w3.org/2001/XMLSchema" xmlns:p="http://schemas.microsoft.com/office/2006/metadata/properties" xmlns:ns2="$ListId:commdocs;" xmlns:ns3="http://schemas.microsoft.com/sharepoint/v4" targetNamespace="http://schemas.microsoft.com/office/2006/metadata/properties" ma:root="true" ma:fieldsID="02d95687937d068b980139351c892b6d" ns2:_="" ns3:_="">
    <xsd:import namespace="$ListId:commdocs;"/>
    <xsd:import namespace="http://schemas.microsoft.com/sharepoint/v4"/>
    <xsd:element name="properties">
      <xsd:complexType>
        <xsd:sequence>
          <xsd:element name="documentManagement">
            <xsd:complexType>
              <xsd:all>
                <xsd:element ref="ns2:Grouping"/>
                <xsd:element ref="ns3:IconOverla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$ListId:commdocs;" elementFormDefault="qualified">
    <xsd:import namespace="http://schemas.microsoft.com/office/2006/documentManagement/types"/>
    <xsd:import namespace="http://schemas.microsoft.com/office/infopath/2007/PartnerControls"/>
    <xsd:element name="Grouping" ma:index="8" ma:displayName="Grouping" ma:default="Agenda" ma:description="Add a Grouping" ma:internalName="Grouping">
      <xsd:simpleType>
        <xsd:restriction base="dms:Text">
          <xsd:maxLength value="7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4" elementFormDefault="qualified">
    <xsd:import namespace="http://schemas.microsoft.com/office/2006/documentManagement/types"/>
    <xsd:import namespace="http://schemas.microsoft.com/office/infopath/2007/PartnerControls"/>
    <xsd:element name="IconOverlay" ma:index="9" nillable="true" ma:displayName="IconOverlay" ma:hidden="true" ma:internalName="IconOverlay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1E3FE12F-20E1-4435-8483-82E7225EEC8D}">
  <ds:schemaRefs>
    <ds:schemaRef ds:uri="http://www.w3.org/XML/1998/namespace"/>
    <ds:schemaRef ds:uri="http://purl.org/dc/elements/1.1/"/>
    <ds:schemaRef ds:uri="http://schemas.microsoft.com/office/2006/metadata/properties"/>
    <ds:schemaRef ds:uri="http://purl.org/dc/dcmitype/"/>
    <ds:schemaRef ds:uri="$ListId:commdocs;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http://schemas.microsoft.com/sharepoint/v4"/>
  </ds:schemaRefs>
</ds:datastoreItem>
</file>

<file path=customXml/itemProps2.xml><?xml version="1.0" encoding="utf-8"?>
<ds:datastoreItem xmlns:ds="http://schemas.openxmlformats.org/officeDocument/2006/customXml" ds:itemID="{59FE4FE6-815F-4BE4-AFE8-6999D995928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0426D6-1BB4-45C7-993B-9BAA1348D6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$ListId:commdocs;"/>
    <ds:schemaRef ds:uri="http://schemas.microsoft.com/sharepoint/v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1614</Words>
  <Application>Microsoft Office PowerPoint</Application>
  <PresentationFormat>Custom</PresentationFormat>
  <Paragraphs>230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8" baseType="lpstr">
      <vt:lpstr>Montserrat Medium</vt:lpstr>
      <vt:lpstr>Courier New</vt:lpstr>
      <vt:lpstr>Montserrat Bold</vt:lpstr>
      <vt:lpstr>Calibri</vt:lpstr>
      <vt:lpstr>Arial</vt:lpstr>
      <vt:lpstr>Montserrat</vt:lpstr>
      <vt:lpstr>Montserrat Extra-Bold</vt:lpstr>
      <vt:lpstr>Montserrat SemiBold</vt:lpstr>
      <vt:lpstr>Arial,Sans-Serif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to City Task Force</dc:title>
  <dc:creator>Michelle Booth</dc:creator>
  <cp:lastModifiedBy>Charles Donovan</cp:lastModifiedBy>
  <cp:revision>7</cp:revision>
  <cp:lastPrinted>2023-04-18T17:25:55Z</cp:lastPrinted>
  <dcterms:created xsi:type="dcterms:W3CDTF">2006-08-16T00:00:00Z</dcterms:created>
  <dcterms:modified xsi:type="dcterms:W3CDTF">2023-05-16T21:18:59Z</dcterms:modified>
  <dc:identifier>DAFfPhY0ijg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0x010100C7F990869E058344A4546143B288597E</vt:lpwstr>
  </property>
  <property fmtid="{D5CDD505-2E9C-101B-9397-08002B2CF9AE}" pid="3" name="MediaServiceImageTags">
    <vt:lpwstr/>
  </property>
</Properties>
</file>